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59" r:id="rId3"/>
    <p:sldId id="257"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70"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120" d="100"/>
          <a:sy n="120" d="100"/>
        </p:scale>
        <p:origin x="-1152"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use TPM, the sum of all TPMs in each sample are the same. This makes it easier to compare the proportion of reads that mapped to a gene in each sample. In contrast, with RPKM and FPKM, the sum of the normalized reads in each sample may be different, and this makes it harder to compare samples directly.</a:t>
            </a:r>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19</a:t>
            </a:fld>
            <a:endParaRPr lang="en-US"/>
          </a:p>
        </p:txBody>
      </p:sp>
    </p:spTree>
    <p:extLst>
      <p:ext uri="{BB962C8B-B14F-4D97-AF65-F5344CB8AC3E}">
        <p14:creationId xmlns:p14="http://schemas.microsoft.com/office/powerpoint/2010/main" val="2188807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2175" indent="-162175">
              <a:buFontTx/>
              <a:buChar char="-"/>
            </a:pPr>
            <a:r>
              <a:rPr lang="en-US" dirty="0" smtClean="0"/>
              <a:t>As</a:t>
            </a:r>
            <a:r>
              <a:rPr lang="en-US" baseline="0" dirty="0" smtClean="0"/>
              <a:t> k-</a:t>
            </a:r>
            <a:r>
              <a:rPr lang="en-US" baseline="0" dirty="0" err="1" smtClean="0"/>
              <a:t>mers</a:t>
            </a:r>
            <a:r>
              <a:rPr lang="en-US" baseline="0" dirty="0" smtClean="0"/>
              <a:t> get longer, there are more possible unique combinations.  For k-</a:t>
            </a:r>
            <a:r>
              <a:rPr lang="en-US" baseline="0" dirty="0" err="1" smtClean="0"/>
              <a:t>mers</a:t>
            </a:r>
            <a:r>
              <a:rPr lang="en-US" baseline="0" dirty="0" smtClean="0"/>
              <a:t> representing strings of DNA sequence there are 4^k possible unique k-</a:t>
            </a:r>
            <a:r>
              <a:rPr lang="en-US" baseline="0" dirty="0" err="1" smtClean="0"/>
              <a:t>mers</a:t>
            </a:r>
            <a:r>
              <a:rPr lang="en-US" baseline="0" dirty="0" smtClean="0"/>
              <a:t> where k is the length of the k-mer.</a:t>
            </a:r>
          </a:p>
          <a:p>
            <a:pPr marL="162175" indent="-162175">
              <a:buFontTx/>
              <a:buChar char="-"/>
            </a:pPr>
            <a:r>
              <a:rPr lang="en-US" baseline="0" dirty="0" smtClean="0"/>
              <a:t>Alignment free transcript abundance estimation methods obtain fast performance in part by keeping an index of k-</a:t>
            </a:r>
            <a:r>
              <a:rPr lang="en-US" baseline="0" dirty="0" err="1" smtClean="0"/>
              <a:t>mers</a:t>
            </a:r>
            <a:r>
              <a:rPr lang="en-US" baseline="0" dirty="0" smtClean="0"/>
              <a:t> in memory.  Longer k-</a:t>
            </a:r>
            <a:r>
              <a:rPr lang="en-US" baseline="0" dirty="0" err="1" smtClean="0"/>
              <a:t>mers</a:t>
            </a:r>
            <a:r>
              <a:rPr lang="en-US" baseline="0" dirty="0" smtClean="0"/>
              <a:t> require more memory.</a:t>
            </a:r>
          </a:p>
          <a:p>
            <a:pPr marL="162175" indent="-162175">
              <a:buFontTx/>
              <a:buChar char="-"/>
            </a:pPr>
            <a:r>
              <a:rPr lang="en-US" baseline="0" dirty="0" smtClean="0"/>
              <a:t>K-</a:t>
            </a:r>
            <a:r>
              <a:rPr lang="en-US" baseline="0" dirty="0" err="1" smtClean="0"/>
              <a:t>mer</a:t>
            </a:r>
            <a:r>
              <a:rPr lang="en-US" baseline="0" dirty="0" smtClean="0"/>
              <a:t> length must be shorter than read and transcript lengths to be useful</a:t>
            </a:r>
          </a:p>
          <a:p>
            <a:pPr marL="162175" indent="-162175">
              <a:buFontTx/>
              <a:buChar char="-"/>
            </a:pPr>
            <a:r>
              <a:rPr lang="en-US" baseline="0" dirty="0" smtClean="0"/>
              <a:t>Default k-</a:t>
            </a:r>
            <a:r>
              <a:rPr lang="en-US" baseline="0" dirty="0" err="1" smtClean="0"/>
              <a:t>mer</a:t>
            </a:r>
            <a:r>
              <a:rPr lang="en-US" baseline="0" dirty="0" smtClean="0"/>
              <a:t> length for </a:t>
            </a:r>
            <a:r>
              <a:rPr lang="en-US" baseline="0" dirty="0" err="1" smtClean="0"/>
              <a:t>Kallisto</a:t>
            </a:r>
            <a:r>
              <a:rPr lang="en-US" baseline="0" dirty="0" smtClean="0"/>
              <a:t> is 31</a:t>
            </a:r>
          </a:p>
          <a:p>
            <a:pPr marL="162175" indent="-162175">
              <a:buFontTx/>
              <a:buChar char="-"/>
            </a:pP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22</a:t>
            </a:fld>
            <a:endParaRPr lang="en-US"/>
          </a:p>
        </p:txBody>
      </p:sp>
    </p:spTree>
    <p:extLst>
      <p:ext uri="{BB962C8B-B14F-4D97-AF65-F5344CB8AC3E}">
        <p14:creationId xmlns:p14="http://schemas.microsoft.com/office/powerpoint/2010/main" val="305310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4</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BE8601D-4A47-5645-9B6B-3F360C258DC7}" type="slidenum">
              <a:rPr lang="en-US" sz="1200">
                <a:latin typeface="Calibri" charset="0"/>
              </a:rPr>
              <a:pPr eaLnBrk="1" hangingPunct="1"/>
              <a:t>5</a:t>
            </a:fld>
            <a:endParaRPr lang="en-US" sz="1200">
              <a:latin typeface="Calibri" charset="0"/>
            </a:endParaRPr>
          </a:p>
        </p:txBody>
      </p:sp>
      <p:sp>
        <p:nvSpPr>
          <p:cNvPr id="184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r>
              <a:rPr lang="en-US" dirty="0" smtClean="0">
                <a:latin typeface="Calibri" charset="0"/>
                <a:ea typeface="ＭＳ Ｐゴシック" charset="0"/>
                <a:cs typeface="ＭＳ Ｐゴシック" charset="0"/>
              </a:rPr>
              <a:t>Notes on paired</a:t>
            </a:r>
            <a:r>
              <a:rPr lang="en-US" baseline="0" dirty="0" smtClean="0">
                <a:latin typeface="Calibri" charset="0"/>
                <a:ea typeface="ＭＳ Ｐゴシック" charset="0"/>
                <a:cs typeface="ＭＳ Ｐゴシック" charset="0"/>
              </a:rPr>
              <a:t> end read depiction:</a:t>
            </a:r>
            <a:endParaRPr lang="en-US" dirty="0" smtClean="0">
              <a:latin typeface="Calibri" charset="0"/>
              <a:ea typeface="ＭＳ Ｐゴシック" charset="0"/>
              <a:cs typeface="ＭＳ Ｐゴシック" charset="0"/>
            </a:endParaRPr>
          </a:p>
          <a:p>
            <a:pPr marL="162175" indent="-162175">
              <a:buFontTx/>
              <a:buChar char="-"/>
            </a:pPr>
            <a:r>
              <a:rPr lang="en-US" baseline="0" dirty="0" smtClean="0">
                <a:latin typeface="Calibri" charset="0"/>
                <a:ea typeface="ＭＳ Ｐゴシック" charset="0"/>
                <a:cs typeface="ＭＳ Ｐゴシック" charset="0"/>
              </a:rPr>
              <a:t>Each line depicts a sequenced fragment. These consist of adapters, and portions sequenced from each end</a:t>
            </a:r>
          </a:p>
          <a:p>
            <a:pPr marL="162175" indent="-162175">
              <a:buFontTx/>
              <a:buChar char="-"/>
            </a:pPr>
            <a:r>
              <a:rPr lang="en-US" baseline="0" dirty="0" smtClean="0">
                <a:latin typeface="Calibri" charset="0"/>
                <a:ea typeface="ＭＳ Ｐゴシック" charset="0"/>
                <a:cs typeface="ＭＳ Ｐゴシック" charset="0"/>
              </a:rPr>
              <a:t>Blue is being used to indicated read 1, and red for read 2</a:t>
            </a:r>
          </a:p>
          <a:p>
            <a:pPr marL="162175" indent="-162175">
              <a:buFontTx/>
              <a:buChar char="-"/>
            </a:pPr>
            <a:r>
              <a:rPr lang="en-US" baseline="0" dirty="0" smtClean="0">
                <a:latin typeface="Calibri" charset="0"/>
                <a:ea typeface="ＭＳ Ｐゴシック" charset="0"/>
                <a:cs typeface="ＭＳ Ｐゴシック" charset="0"/>
              </a:rPr>
              <a:t>If the fragment is long enough relative to the read sequence length, there will be a portion in the middle that is not sequenced</a:t>
            </a:r>
          </a:p>
          <a:p>
            <a:pPr marL="162175" indent="-162175">
              <a:buFontTx/>
              <a:buChar char="-"/>
            </a:pPr>
            <a:r>
              <a:rPr lang="en-US" baseline="0" dirty="0" smtClean="0">
                <a:latin typeface="Calibri" charset="0"/>
                <a:ea typeface="ＭＳ Ｐゴシック" charset="0"/>
                <a:cs typeface="ＭＳ Ｐゴシック" charset="0"/>
              </a:rPr>
              <a:t>Read1 and Read2 can also overlap</a:t>
            </a:r>
          </a:p>
          <a:p>
            <a:pPr marL="162175" indent="-162175">
              <a:buFontTx/>
              <a:buChar char="-"/>
            </a:pPr>
            <a:endParaRPr lang="en-US" dirty="0" smtClean="0">
              <a:latin typeface="Calibri" charset="0"/>
              <a:ea typeface="ＭＳ Ｐゴシック" charset="0"/>
              <a:cs typeface="ＭＳ Ｐゴシック" charset="0"/>
            </a:endParaRPr>
          </a:p>
          <a:p>
            <a:pPr eaLnBrk="1" hangingPunct="1"/>
            <a:r>
              <a:rPr lang="en-US" dirty="0" smtClean="0">
                <a:latin typeface="Calibri" charset="0"/>
                <a:ea typeface="ＭＳ Ｐゴシック" charset="0"/>
                <a:cs typeface="ＭＳ Ｐゴシック" charset="0"/>
              </a:rPr>
              <a:t>Note the portio</a:t>
            </a:r>
            <a:r>
              <a:rPr lang="en-US" baseline="0" dirty="0" smtClean="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5706A3C7-404B-AB4E-A027-2C72448AD7C0}" type="slidenum">
              <a:rPr lang="en-US" sz="1200">
                <a:latin typeface="Calibri" charset="0"/>
              </a:rPr>
              <a:pPr eaLnBrk="1" hangingPunct="1"/>
              <a:t>6</a:t>
            </a:fld>
            <a:endParaRPr lang="en-US" sz="1200">
              <a:latin typeface="Calibri" charset="0"/>
            </a:endParaRPr>
          </a:p>
        </p:txBody>
      </p:sp>
      <p:sp>
        <p:nvSpPr>
          <p:cNvPr id="2457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eaLnBrk="0" fontAlgn="base" hangingPunct="0">
              <a:spcBef>
                <a:spcPct val="30000"/>
              </a:spcBef>
              <a:spcAft>
                <a:spcPct val="0"/>
              </a:spcAft>
              <a:defRPr/>
            </a:pPr>
            <a:r>
              <a:rPr lang="en-US" dirty="0" smtClean="0"/>
              <a:t>-</a:t>
            </a:r>
            <a:r>
              <a:rPr lang="en-US" baseline="0" dirty="0" smtClean="0"/>
              <a:t> </a:t>
            </a:r>
            <a:r>
              <a:rPr lang="en-US" dirty="0" smtClean="0"/>
              <a:t>RNA-seq library construction may</a:t>
            </a:r>
            <a:r>
              <a:rPr lang="en-US" baseline="0" dirty="0" smtClean="0"/>
              <a:t> </a:t>
            </a:r>
            <a:r>
              <a:rPr lang="en-US" dirty="0" smtClean="0"/>
              <a:t>involve both fragmentation and size selection. These procedures may be modified according to the integrity and amount of starting total RNA. The</a:t>
            </a:r>
            <a:r>
              <a:rPr lang="en-US" baseline="0" dirty="0" smtClean="0"/>
              <a:t> </a:t>
            </a:r>
            <a:r>
              <a:rPr lang="en-US" dirty="0" smtClean="0"/>
              <a:t>distributions of RNA molecule sizes are depicted for input total RNA and at various stages during the process of RNA/cDNA fragmentation and size selection.</a:t>
            </a:r>
            <a:r>
              <a:rPr lang="en-US" baseline="0" dirty="0" smtClean="0"/>
              <a:t> </a:t>
            </a:r>
            <a:r>
              <a:rPr lang="en-US" dirty="0" smtClean="0"/>
              <a:t>Commonly used methods for fragmentation and size selection are</a:t>
            </a:r>
            <a:r>
              <a:rPr lang="en-US" baseline="0" dirty="0" smtClean="0"/>
              <a:t> </a:t>
            </a:r>
            <a:r>
              <a:rPr lang="en-US" dirty="0" smtClean="0"/>
              <a:t>depicted along with the expected output of a quality-control assay at each stage (in the</a:t>
            </a:r>
            <a:r>
              <a:rPr lang="en-US" baseline="0" dirty="0" smtClean="0"/>
              <a:t> </a:t>
            </a:r>
            <a:r>
              <a:rPr lang="en-US" dirty="0" smtClean="0"/>
              <a:t>form of a capillary electrophoresis trace). Note that in the final library, it is typical that the majority of RNAs below a certain</a:t>
            </a:r>
            <a:r>
              <a:rPr lang="en-US" baseline="0" dirty="0" smtClean="0"/>
              <a:t> </a:t>
            </a:r>
            <a:r>
              <a:rPr lang="en-US" dirty="0" smtClean="0"/>
              <a:t>size (typically &lt;150–200 </a:t>
            </a:r>
            <a:r>
              <a:rPr lang="en-US" dirty="0" err="1" smtClean="0"/>
              <a:t>bp</a:t>
            </a:r>
            <a:r>
              <a:rPr lang="en-US" dirty="0" smtClean="0"/>
              <a:t>) are</a:t>
            </a:r>
            <a:r>
              <a:rPr lang="en-US" baseline="0" dirty="0" smtClean="0"/>
              <a:t> </a:t>
            </a:r>
            <a:r>
              <a:rPr lang="en-US" dirty="0" smtClean="0"/>
              <a:t>underrepresented. Refer to S3 Table and S7 Table for more details on many of the concepts depicted in this figure.</a:t>
            </a:r>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9</a:t>
            </a:fld>
            <a:endParaRPr lang="en-US"/>
          </a:p>
        </p:txBody>
      </p:sp>
    </p:spTree>
    <p:extLst>
      <p:ext uri="{BB962C8B-B14F-4D97-AF65-F5344CB8AC3E}">
        <p14:creationId xmlns:p14="http://schemas.microsoft.com/office/powerpoint/2010/main" val="185660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RNA-seq library enrichment strategies that influence interpretation and analysis. RNA-seq library construction protocols differ widely, and these</a:t>
            </a:r>
            <a:r>
              <a:rPr lang="en-US" baseline="0" dirty="0" smtClean="0"/>
              <a:t> </a:t>
            </a:r>
            <a:r>
              <a:rPr lang="en-US" dirty="0" smtClean="0"/>
              <a:t>differences have significant consequences for data interpretation and analysis. The figure above illustrates representative alignment results for either total</a:t>
            </a:r>
            <a:r>
              <a:rPr lang="en-US" baseline="0" dirty="0" smtClean="0"/>
              <a:t> </a:t>
            </a:r>
            <a:r>
              <a:rPr lang="en-US" dirty="0" smtClean="0"/>
              <a:t>RNA or one of three commonly used enrichment strategies at a hypothetical genomic locus with very highly expressed ribosomal RNA (pink), highly</a:t>
            </a:r>
            <a:r>
              <a:rPr lang="en-US" baseline="0" dirty="0" smtClean="0"/>
              <a:t> </a:t>
            </a:r>
            <a:r>
              <a:rPr lang="en-US" dirty="0" smtClean="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smtClean="0"/>
              <a:t> </a:t>
            </a:r>
            <a:r>
              <a:rPr lang="en-US" dirty="0" smtClean="0"/>
              <a:t>humans, ~95%–98% of all RNA molecules may be rRNAs. A significant amount of genomic DNA (</a:t>
            </a:r>
            <a:r>
              <a:rPr lang="en-US" dirty="0" err="1" smtClean="0"/>
              <a:t>gDNA</a:t>
            </a:r>
            <a:r>
              <a:rPr lang="en-US" dirty="0" smtClean="0"/>
              <a:t>) and unprocessed </a:t>
            </a:r>
            <a:r>
              <a:rPr lang="en-US" dirty="0" err="1" smtClean="0"/>
              <a:t>heteronuclear</a:t>
            </a:r>
            <a:r>
              <a:rPr lang="en-US" dirty="0" smtClean="0"/>
              <a:t> RNA (</a:t>
            </a:r>
            <a:r>
              <a:rPr lang="en-US" dirty="0" err="1" smtClean="0"/>
              <a:t>hnRNA</a:t>
            </a:r>
            <a:r>
              <a:rPr lang="en-US" dirty="0" smtClean="0"/>
              <a:t>, also</a:t>
            </a:r>
            <a:r>
              <a:rPr lang="en-US" baseline="0" dirty="0" smtClean="0"/>
              <a:t> </a:t>
            </a:r>
            <a:r>
              <a:rPr lang="en-US" dirty="0" smtClean="0"/>
              <a:t>known as pre-mRNA) contamination may also remain after typical RNA isolation procedures. As a result, most reads will align to intronic, intergenic, and</a:t>
            </a:r>
            <a:r>
              <a:rPr lang="en-US" baseline="0" dirty="0" smtClean="0"/>
              <a:t> </a:t>
            </a:r>
            <a:r>
              <a:rPr lang="en-US" dirty="0" smtClean="0"/>
              <a:t>especially to ribosomal gene regions. Since analysis of these molecules is rarely the target of RNA-seq, various enrichment strategies are commonly</a:t>
            </a:r>
            <a:r>
              <a:rPr lang="en-US" baseline="0" dirty="0" smtClean="0"/>
              <a:t> </a:t>
            </a:r>
            <a:r>
              <a:rPr lang="en-US" dirty="0" smtClean="0"/>
              <a:t>employed. The amount of </a:t>
            </a:r>
            <a:r>
              <a:rPr lang="en-US" dirty="0" err="1" smtClean="0"/>
              <a:t>gDNA</a:t>
            </a:r>
            <a:r>
              <a:rPr lang="en-US" dirty="0" smtClean="0"/>
              <a:t> contamination in total RNA can be reduced, but not entirely eliminated, by use of a </a:t>
            </a:r>
            <a:r>
              <a:rPr lang="en-US" dirty="0" err="1" smtClean="0"/>
              <a:t>deoxyribonuclease</a:t>
            </a:r>
            <a:r>
              <a:rPr lang="en-US" dirty="0" smtClean="0"/>
              <a:t> (</a:t>
            </a:r>
            <a:r>
              <a:rPr lang="en-US" dirty="0" err="1" smtClean="0"/>
              <a:t>DNase</a:t>
            </a:r>
            <a:r>
              <a:rPr lang="en-US" dirty="0" smtClean="0"/>
              <a:t>) treatment.</a:t>
            </a:r>
            <a:r>
              <a:rPr lang="en-US" baseline="0" dirty="0" smtClean="0"/>
              <a:t> </a:t>
            </a:r>
            <a:r>
              <a:rPr lang="en-US" dirty="0" smtClean="0"/>
              <a:t>The amount of unprocessed RNA can be reduced, but not entirely eliminated, by employing an RNA isolation method that attempts to keep nuclei intact and</a:t>
            </a:r>
            <a:r>
              <a:rPr lang="en-US" baseline="0" dirty="0" smtClean="0"/>
              <a:t> </a:t>
            </a:r>
            <a:r>
              <a:rPr lang="en-US" dirty="0" smtClean="0"/>
              <a:t>removing these to enrich for mature mRNAs present in the cytoplasmic compartment. Additional strategies are discussed in S3 Table. </a:t>
            </a:r>
          </a:p>
          <a:p>
            <a:endParaRPr lang="en-US" dirty="0" smtClean="0"/>
          </a:p>
          <a:p>
            <a:r>
              <a:rPr lang="en-US" dirty="0" smtClean="0"/>
              <a:t>*</a:t>
            </a:r>
            <a:r>
              <a:rPr lang="en-US" baseline="0" dirty="0" smtClean="0"/>
              <a:t> </a:t>
            </a:r>
            <a:r>
              <a:rPr lang="en-US" dirty="0" smtClean="0"/>
              <a:t>When sequencing</a:t>
            </a:r>
            <a:r>
              <a:rPr lang="en-US" baseline="0" dirty="0" smtClean="0"/>
              <a:t> </a:t>
            </a:r>
            <a:r>
              <a:rPr lang="en-US" dirty="0" smtClean="0"/>
              <a:t>total RNA, a complete representation of the transcriptome is theoretically present, but in practical terms, insufficient sequence reads are obtained to</a:t>
            </a:r>
            <a:r>
              <a:rPr lang="en-US" baseline="0" dirty="0" smtClean="0"/>
              <a:t> </a:t>
            </a:r>
            <a:r>
              <a:rPr lang="en-US" dirty="0" smtClean="0"/>
              <a:t>sufficiently sample all transcripts of all types, and some enrichment strategy is required to reduce extremely abundant rRNA species. (B) Selective rRNA</a:t>
            </a:r>
            <a:r>
              <a:rPr lang="en-US" baseline="0" dirty="0" smtClean="0"/>
              <a:t> </a:t>
            </a:r>
            <a:r>
              <a:rPr lang="en-US" dirty="0" smtClean="0"/>
              <a:t>reduction kits use oligonucleotides complementary to ribosomal sequences to specifically reduce the abundance of rRNAs while maintaining a broad</a:t>
            </a:r>
            <a:r>
              <a:rPr lang="en-US" baseline="0" dirty="0" smtClean="0"/>
              <a:t> </a:t>
            </a:r>
            <a:r>
              <a:rPr lang="en-US" dirty="0" smtClean="0"/>
              <a:t>representation of transcript species. Since the oligonucleotide probes used in these kits are only designed to bind to and deplete rRNA sequences, a</a:t>
            </a:r>
            <a:r>
              <a:rPr lang="en-US" baseline="0" dirty="0" smtClean="0"/>
              <a:t> </a:t>
            </a:r>
            <a:r>
              <a:rPr lang="en-US" dirty="0" smtClean="0"/>
              <a:t>significant amount of unprocessed RNA and </a:t>
            </a:r>
            <a:r>
              <a:rPr lang="en-US" dirty="0" err="1" smtClean="0"/>
              <a:t>gDNA</a:t>
            </a:r>
            <a:r>
              <a:rPr lang="en-US" dirty="0" smtClean="0"/>
              <a:t> contamination may remain. (C) Poly(A) selection and (D) cDNA capture methods specifically enrich for</a:t>
            </a:r>
            <a:r>
              <a:rPr lang="en-US" baseline="0" dirty="0" smtClean="0"/>
              <a:t> </a:t>
            </a:r>
            <a:r>
              <a:rPr lang="en-US" dirty="0" smtClean="0"/>
              <a:t>(primarily) mature </a:t>
            </a:r>
            <a:r>
              <a:rPr lang="en-US" dirty="0" err="1" smtClean="0"/>
              <a:t>polyadenylated</a:t>
            </a:r>
            <a:r>
              <a:rPr lang="en-US" dirty="0" smtClean="0"/>
              <a:t> RNA species or specific targets (e.g., all known transcript exons), respectively. Since poly(A) selection specifically targets</a:t>
            </a:r>
            <a:r>
              <a:rPr lang="en-US" baseline="0" dirty="0" smtClean="0"/>
              <a:t> </a:t>
            </a:r>
            <a:r>
              <a:rPr lang="en-US" dirty="0" smtClean="0"/>
              <a:t>RNAs that have been </a:t>
            </a:r>
            <a:r>
              <a:rPr lang="en-US" dirty="0" err="1" smtClean="0"/>
              <a:t>polyadenylated</a:t>
            </a:r>
            <a:r>
              <a:rPr lang="en-US" dirty="0" smtClean="0"/>
              <a:t>—a modification that happens at the end of the transcription process—poly(A) selection results in an enrichment for</a:t>
            </a:r>
            <a:r>
              <a:rPr lang="en-US" baseline="0" dirty="0" smtClean="0"/>
              <a:t> </a:t>
            </a:r>
            <a:r>
              <a:rPr lang="en-US" dirty="0" smtClean="0"/>
              <a:t>mature, completely processed RNAs. Poly(A) selection and cDNA capture methods sacrifice some transcriptome representation for increased signal to noise</a:t>
            </a:r>
            <a:r>
              <a:rPr lang="en-US" baseline="0" dirty="0" smtClean="0"/>
              <a:t> </a:t>
            </a:r>
            <a:r>
              <a:rPr lang="en-US" dirty="0" smtClean="0"/>
              <a:t>for transcripts of greater interest. Poly(A) methods will fail to represent most noncoding and other </a:t>
            </a:r>
            <a:r>
              <a:rPr lang="en-US" dirty="0" err="1" smtClean="0"/>
              <a:t>nonpolyadenylated</a:t>
            </a:r>
            <a:r>
              <a:rPr lang="en-US" dirty="0" smtClean="0"/>
              <a:t> RNAs. Capture methods on the other</a:t>
            </a:r>
            <a:r>
              <a:rPr lang="en-US" baseline="0" dirty="0" smtClean="0"/>
              <a:t> </a:t>
            </a:r>
            <a:r>
              <a:rPr lang="en-US" dirty="0" smtClean="0"/>
              <a:t>hand will under-represent any loci not specifically included in the capture design. For example, in this case the brown gene was not included in the design, and</a:t>
            </a:r>
            <a:r>
              <a:rPr lang="en-US" baseline="0" dirty="0" smtClean="0"/>
              <a:t> </a:t>
            </a:r>
            <a:r>
              <a:rPr lang="en-US" dirty="0" smtClean="0"/>
              <a:t>therefore, expression of this gene would be underestimated. Each of the methods depicted here has advantages and disadvantages (S3 Table and S7 Table).</a:t>
            </a:r>
            <a:r>
              <a:rPr lang="en-US" baseline="0" dirty="0" smtClean="0"/>
              <a:t> </a:t>
            </a:r>
            <a:r>
              <a:rPr lang="en-US" dirty="0" smtClean="0"/>
              <a:t>Furthermore, the relative amounts of each class of RNA depicted in each panel are hypothetical examples meant to demonstrate the goals and principles of</a:t>
            </a:r>
            <a:r>
              <a:rPr lang="en-US" baseline="0" dirty="0" smtClean="0"/>
              <a:t> </a:t>
            </a:r>
            <a:r>
              <a:rPr lang="en-US" dirty="0" smtClean="0"/>
              <a:t>each enrichment strategy and should not be interpreted quantitatively. Refer to S4 Table for additional information on the effect of each enrichment strategy.</a:t>
            </a:r>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10</a:t>
            </a:fld>
            <a:endParaRPr lang="en-US"/>
          </a:p>
        </p:txBody>
      </p:sp>
    </p:spTree>
    <p:extLst>
      <p:ext uri="{BB962C8B-B14F-4D97-AF65-F5344CB8AC3E}">
        <p14:creationId xmlns:p14="http://schemas.microsoft.com/office/powerpoint/2010/main" val="180590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Comparison of stranded and </a:t>
            </a:r>
            <a:r>
              <a:rPr lang="en-US" dirty="0" err="1" smtClean="0"/>
              <a:t>unstranded</a:t>
            </a:r>
            <a:r>
              <a:rPr lang="en-US" dirty="0" smtClean="0"/>
              <a:t> RNA-seq library methods and their influence on interpretation and analysis. (A) Many RNA-seq</a:t>
            </a:r>
            <a:r>
              <a:rPr lang="en-US" baseline="0" dirty="0" smtClean="0"/>
              <a:t> </a:t>
            </a:r>
            <a:r>
              <a:rPr lang="en-US" dirty="0" smtClean="0"/>
              <a:t>library construction protocols do not maintain the strand identity of RNA transcripts in the sequence data (S1 Table). In these “</a:t>
            </a:r>
            <a:r>
              <a:rPr lang="en-US" dirty="0" err="1" smtClean="0"/>
              <a:t>unstranded</a:t>
            </a:r>
            <a:r>
              <a:rPr lang="en-US" dirty="0" smtClean="0"/>
              <a:t>” strategies, </a:t>
            </a:r>
            <a:r>
              <a:rPr lang="en-US" dirty="0" err="1" smtClean="0"/>
              <a:t>doublestranded</a:t>
            </a:r>
            <a:r>
              <a:rPr lang="en-US" baseline="0" dirty="0" smtClean="0"/>
              <a:t> </a:t>
            </a:r>
            <a:r>
              <a:rPr lang="en-US" dirty="0" smtClean="0"/>
              <a:t>cDNA is sequenced, and knowledge of the transcription strand of the RNA molecule is lost. This results in an even mix of reads from both strands.</a:t>
            </a:r>
            <a:r>
              <a:rPr lang="en-US" baseline="0" dirty="0" smtClean="0"/>
              <a:t> </a:t>
            </a:r>
            <a:r>
              <a:rPr lang="en-US" dirty="0" smtClean="0"/>
              <a:t>In panel A, a gene transcribed on the positive strand is shown in green, a second gene transcribed on the negative strand is shown in brown, and a third gene</a:t>
            </a:r>
            <a:r>
              <a:rPr lang="en-US" baseline="0" dirty="0" smtClean="0"/>
              <a:t> </a:t>
            </a:r>
            <a:r>
              <a:rPr lang="en-US" dirty="0" smtClean="0"/>
              <a:t>transcribed on the positive strand (partially overlapping the second gene) is shown in yellow. The first two genes are protein coding with the open reading frame (ORF) portion depicted as thick rectangles and the UTRs depicted as thin rectangles. The third gene is a noncoding RNA gene. Aligned paired-end</a:t>
            </a:r>
            <a:r>
              <a:rPr lang="en-US" baseline="0" dirty="0" smtClean="0"/>
              <a:t> </a:t>
            </a:r>
            <a:r>
              <a:rPr lang="en-US" dirty="0" smtClean="0"/>
              <a:t>read sequences (read 1 and read 2) are depicted as short colored bars connected by thin lines. The thin connecting line in each read pair depicts the portion</a:t>
            </a:r>
            <a:r>
              <a:rPr lang="en-US" baseline="0" dirty="0" smtClean="0"/>
              <a:t> </a:t>
            </a:r>
            <a:r>
              <a:rPr lang="en-US" dirty="0" smtClean="0"/>
              <a:t>of the cDNA fragment that remains </a:t>
            </a:r>
            <a:r>
              <a:rPr lang="en-US" dirty="0" err="1" smtClean="0"/>
              <a:t>unsequenced</a:t>
            </a:r>
            <a:r>
              <a:rPr lang="en-US" dirty="0" smtClean="0"/>
              <a:t> when the cDNA fragment is larger than two times the read length. Each read is colored according to the</a:t>
            </a:r>
            <a:r>
              <a:rPr lang="en-US" baseline="0" dirty="0" smtClean="0"/>
              <a:t> </a:t>
            </a:r>
            <a:r>
              <a:rPr lang="en-US" dirty="0" smtClean="0"/>
              <a:t>strand sequenced, blue for the positive (forward/sense) strand and red for the negative (reverse/antisense) strand. Using known annotations, the mapped</a:t>
            </a:r>
            <a:r>
              <a:rPr lang="en-US" baseline="0" dirty="0" smtClean="0"/>
              <a:t> </a:t>
            </a:r>
            <a:r>
              <a:rPr lang="en-US" dirty="0" smtClean="0"/>
              <a:t>position of each read, and knowledge of exon splicing patterns, the likely transcription strand of some reads can be inferred. However, for many aligned reads</a:t>
            </a:r>
            <a:r>
              <a:rPr lang="en-US" baseline="0" dirty="0" smtClean="0"/>
              <a:t> </a:t>
            </a:r>
            <a:r>
              <a:rPr lang="en-US" dirty="0" smtClean="0"/>
              <a:t>the transcription strand cannot be inferred and sense-antisense expression analysis is not possible. Note that for each gene, an approximately equal</a:t>
            </a:r>
            <a:r>
              <a:rPr lang="en-US" baseline="0" dirty="0" smtClean="0"/>
              <a:t> </a:t>
            </a:r>
            <a:r>
              <a:rPr lang="en-US" dirty="0" smtClean="0"/>
              <a:t>proportion of reads corresponding to each strand are observed. Also note that read pairing information can sometimes be used to infer which gene a read</a:t>
            </a:r>
            <a:r>
              <a:rPr lang="en-US" baseline="0" dirty="0" smtClean="0"/>
              <a:t> </a:t>
            </a:r>
            <a:r>
              <a:rPr lang="en-US" dirty="0" smtClean="0"/>
              <a:t>was likely derived from. These reads are referred to as “encompassing” read pairs, in which one read of a pair aligns within one exon and the second read of</a:t>
            </a:r>
            <a:r>
              <a:rPr lang="en-US" baseline="0" dirty="0" smtClean="0"/>
              <a:t> </a:t>
            </a:r>
            <a:r>
              <a:rPr lang="en-US" dirty="0" smtClean="0"/>
              <a:t>a pair aligns within another exon. However, reads that align within a region corresponding to overlapping genes cannot be unambiguously assigned to either</a:t>
            </a:r>
            <a:r>
              <a:rPr lang="en-US" baseline="0" dirty="0" smtClean="0"/>
              <a:t> </a:t>
            </a:r>
            <a:r>
              <a:rPr lang="en-US" dirty="0" smtClean="0"/>
              <a:t>gene (e.g., the portion of the brown and yellow genes that overlap). Note that in this figure we are not depicting any reads in which a single read of a read pair</a:t>
            </a:r>
            <a:r>
              <a:rPr lang="en-US" baseline="0" dirty="0" smtClean="0"/>
              <a:t> </a:t>
            </a:r>
            <a:r>
              <a:rPr lang="en-US" dirty="0" smtClean="0"/>
              <a:t>spans across an intron. These exon–exon “spanning” reads can usually be matched unambiguously to a transcript, even in an </a:t>
            </a:r>
            <a:r>
              <a:rPr lang="en-US" dirty="0" err="1" smtClean="0"/>
              <a:t>unstranded</a:t>
            </a:r>
            <a:r>
              <a:rPr lang="en-US" dirty="0" smtClean="0"/>
              <a:t> library, because</a:t>
            </a:r>
            <a:r>
              <a:rPr lang="en-US" baseline="0" dirty="0" smtClean="0"/>
              <a:t> </a:t>
            </a:r>
            <a:r>
              <a:rPr lang="en-US" dirty="0" smtClean="0"/>
              <a:t>the exon–exon junction alignments line up with known splice sites and exon boundaries. (B) More recent “stranded” RNA-seq library strategies allow the</a:t>
            </a:r>
            <a:r>
              <a:rPr lang="en-US" baseline="0" dirty="0" smtClean="0"/>
              <a:t> </a:t>
            </a:r>
            <a:r>
              <a:rPr lang="en-US" dirty="0" smtClean="0"/>
              <a:t>strand information to be retained. In the resulting alignments, depicted in panel B, the strand of the alignment corresponds in a predictable way to the</a:t>
            </a:r>
            <a:r>
              <a:rPr lang="en-US" baseline="0" dirty="0" smtClean="0"/>
              <a:t> </a:t>
            </a:r>
            <a:r>
              <a:rPr lang="en-US" dirty="0" smtClean="0"/>
              <a:t>transcription strand of the sequenced RNA molecule. Now we see that reads aligning within a gene are indicated as being derived from the expected</a:t>
            </a:r>
            <a:r>
              <a:rPr lang="en-US" baseline="0" dirty="0" smtClean="0"/>
              <a:t> </a:t>
            </a:r>
            <a:r>
              <a:rPr lang="en-US" dirty="0" smtClean="0"/>
              <a:t>transcription strand for that gene. Furthermore, in regions where two genes overlap on opposite strands, we can now unambiguously assign reads to each</a:t>
            </a:r>
            <a:r>
              <a:rPr lang="en-US" baseline="0" dirty="0" smtClean="0"/>
              <a:t> </a:t>
            </a:r>
            <a:r>
              <a:rPr lang="en-US" dirty="0" smtClean="0"/>
              <a:t>gene. (C) When strand</a:t>
            </a:r>
            <a:r>
              <a:rPr lang="en-US" baseline="0" dirty="0" smtClean="0"/>
              <a:t> </a:t>
            </a:r>
            <a:r>
              <a:rPr lang="en-US" dirty="0" smtClean="0"/>
              <a:t>information is maintained by the RNA-seq protocol, it can be visualized in genome browsers such as IGV [62]. For example, to make</a:t>
            </a:r>
            <a:r>
              <a:rPr lang="en-US" baseline="0" dirty="0" smtClean="0"/>
              <a:t> </a:t>
            </a:r>
            <a:r>
              <a:rPr lang="en-US" dirty="0" smtClean="0"/>
              <a:t>IGV color read alignments according to strand, use the “Color alignments” by “First-of-pair strand” setting (refer to S5 Table for more strand-related software</a:t>
            </a:r>
            <a:r>
              <a:rPr lang="en-US" baseline="0" dirty="0" smtClean="0"/>
              <a:t> </a:t>
            </a:r>
            <a:r>
              <a:rPr lang="en-US" dirty="0" smtClean="0"/>
              <a:t>settings).</a:t>
            </a:r>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11</a:t>
            </a:fld>
            <a:endParaRPr lang="en-US"/>
          </a:p>
        </p:txBody>
      </p:sp>
    </p:spTree>
    <p:extLst>
      <p:ext uri="{BB962C8B-B14F-4D97-AF65-F5344CB8AC3E}">
        <p14:creationId xmlns:p14="http://schemas.microsoft.com/office/powerpoint/2010/main" val="4228216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DFA3F428-FFD0-9B48-B3EB-B3ADDF093787}" type="slidenum">
              <a:rPr lang="en-US" sz="1200">
                <a:latin typeface="Calibri" charset="0"/>
              </a:rPr>
              <a:pPr eaLnBrk="1" hangingPunct="1"/>
              <a:t>13</a:t>
            </a:fld>
            <a:endParaRPr lang="en-US" sz="1200">
              <a:latin typeface="Calibri" charset="0"/>
            </a:endParaRPr>
          </a:p>
        </p:txBody>
      </p:sp>
      <p:sp>
        <p:nvSpPr>
          <p:cNvPr id="3072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18</a:t>
            </a:fld>
            <a:endParaRPr lang="en-US"/>
          </a:p>
        </p:txBody>
      </p:sp>
    </p:spTree>
    <p:extLst>
      <p:ext uri="{BB962C8B-B14F-4D97-AF65-F5344CB8AC3E}">
        <p14:creationId xmlns:p14="http://schemas.microsoft.com/office/powerpoint/2010/main" val="176345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hyperlink" Target="http://wwwdev.ebi.ac.uk/fg/hts_mapp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www.biostars.org/p/11378/" TargetMode="External"/><Relationship Id="rId4" Type="http://schemas.openxmlformats.org/officeDocument/2006/relationships/hyperlink" Target="http://www.biostars.org/p/68126/"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hyperlink" Target="http://www.rna-seqblog.com/rpkm-fpkm-and-tpm-clearly-explained/" TargetMode="External"/><Relationship Id="rId4" Type="http://schemas.openxmlformats.org/officeDocument/2006/relationships/hyperlink" Target="https://www.ncbi.nlm.nih.gov/pubmed/22872506"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www.slideshare.net/duruofei/cmsc702-project-final-presentation"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ncbi.nlm.nih.gov/pubmed/24931995" TargetMode="External"/><Relationship Id="rId4" Type="http://schemas.openxmlformats.org/officeDocument/2006/relationships/hyperlink" Target="https://www.ncbi.nlm.nih.gov/pubmed/27043002" TargetMode="External"/><Relationship Id="rId5" Type="http://schemas.openxmlformats.org/officeDocument/2006/relationships/hyperlink" Target="https://www.ncbi.nlm.nih.gov/pubmed/28263959" TargetMode="External"/><Relationship Id="rId1" Type="http://schemas.openxmlformats.org/officeDocument/2006/relationships/slideLayout" Target="../slideLayouts/slideLayout2.xml"/><Relationship Id="rId2" Type="http://schemas.openxmlformats.org/officeDocument/2006/relationships/hyperlink" Target="https://www.ncbi.nlm.nih.gov/pubmed/2475208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iorpachter.wordpress.com/2017/08/02/how-not-to-perform-a-differential-expression-analysis-or-scien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https://goo.gl/uC5a3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Module 06 </a:t>
            </a:r>
            <a:br>
              <a:rPr lang="en-US" dirty="0" smtClean="0"/>
            </a:br>
            <a:r>
              <a:rPr lang="en-US" dirty="0"/>
              <a:t/>
            </a:r>
            <a:br>
              <a:rPr lang="en-US" dirty="0"/>
            </a:br>
            <a:r>
              <a:rPr lang="en-US" dirty="0" err="1" smtClean="0"/>
              <a:t>RNAseq</a:t>
            </a:r>
            <a:r>
              <a:rPr lang="en-US" dirty="0" smtClean="0"/>
              <a:t>. </a:t>
            </a:r>
            <a:r>
              <a:rPr lang="en-US" b="0" dirty="0" smtClean="0"/>
              <a:t>RNA-</a:t>
            </a:r>
            <a:r>
              <a:rPr lang="en-US" b="0" smtClean="0"/>
              <a:t>sequence analysis</a:t>
            </a:r>
            <a:endParaRPr lang="en-US" b="0" dirty="0"/>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70605"/>
            <a:ext cx="5904656" cy="6138715"/>
          </a:xfrm>
          <a:prstGeom prst="rect">
            <a:avLst/>
          </a:prstGeom>
        </p:spPr>
      </p:pic>
      <p:sp>
        <p:nvSpPr>
          <p:cNvPr id="7" name="Title 1"/>
          <p:cNvSpPr>
            <a:spLocks noGrp="1"/>
          </p:cNvSpPr>
          <p:nvPr>
            <p:ph type="title"/>
          </p:nvPr>
        </p:nvSpPr>
        <p:spPr>
          <a:xfrm>
            <a:off x="5652120" y="27692"/>
            <a:ext cx="3456384" cy="864270"/>
          </a:xfrm>
        </p:spPr>
        <p:txBody>
          <a:bodyPr>
            <a:normAutofit fontScale="90000"/>
          </a:bodyPr>
          <a:lstStyle/>
          <a:p>
            <a:r>
              <a:rPr lang="en-US" sz="2800" dirty="0" smtClean="0">
                <a:latin typeface="Calibri" charset="0"/>
                <a:ea typeface="ＭＳ Ｐゴシック" charset="0"/>
              </a:rPr>
              <a:t>RNA sequence selection/depletion</a:t>
            </a:r>
            <a:endParaRPr lang="en-US" sz="2800" dirty="0">
              <a:latin typeface="Calibri" charset="0"/>
              <a:ea typeface="ＭＳ Ｐゴシック" charset="0"/>
            </a:endParaRPr>
          </a:p>
        </p:txBody>
      </p:sp>
    </p:spTree>
    <p:extLst>
      <p:ext uri="{BB962C8B-B14F-4D97-AF65-F5344CB8AC3E}">
        <p14:creationId xmlns:p14="http://schemas.microsoft.com/office/powerpoint/2010/main" val="14890888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60232" y="0"/>
            <a:ext cx="2483768" cy="864270"/>
          </a:xfrm>
        </p:spPr>
        <p:txBody>
          <a:bodyPr>
            <a:normAutofit fontScale="90000"/>
          </a:bodyPr>
          <a:lstStyle/>
          <a:p>
            <a:r>
              <a:rPr lang="en-US" sz="2800" dirty="0" smtClean="0">
                <a:latin typeface="Calibri" charset="0"/>
                <a:ea typeface="ＭＳ Ｐゴシック" charset="0"/>
              </a:rPr>
              <a:t>Stranded vs. </a:t>
            </a:r>
            <a:r>
              <a:rPr lang="en-US" sz="2800" dirty="0" err="1" smtClean="0">
                <a:latin typeface="Calibri" charset="0"/>
                <a:ea typeface="ＭＳ Ｐゴシック" charset="0"/>
              </a:rPr>
              <a:t>unstranded</a:t>
            </a:r>
            <a:endParaRPr lang="en-US" sz="2800" dirty="0">
              <a:latin typeface="Calibri" charset="0"/>
              <a:ea typeface="ＭＳ Ｐゴシック" charset="0"/>
            </a:endParaRPr>
          </a:p>
        </p:txBody>
      </p:sp>
      <p:pic>
        <p:nvPicPr>
          <p:cNvPr id="4" name="Picture 3"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b="34849"/>
          <a:stretch/>
        </p:blipFill>
        <p:spPr>
          <a:xfrm>
            <a:off x="251520" y="1052736"/>
            <a:ext cx="4143053" cy="4468027"/>
          </a:xfrm>
          <a:prstGeom prst="rect">
            <a:avLst/>
          </a:prstGeom>
        </p:spPr>
      </p:pic>
      <p:pic>
        <p:nvPicPr>
          <p:cNvPr id="7" name="Picture 6"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t="65559"/>
          <a:stretch/>
        </p:blipFill>
        <p:spPr>
          <a:xfrm>
            <a:off x="4644008" y="2132856"/>
            <a:ext cx="4143053" cy="2361921"/>
          </a:xfrm>
          <a:prstGeom prst="rect">
            <a:avLst/>
          </a:prstGeom>
        </p:spPr>
      </p:pic>
    </p:spTree>
    <p:extLst>
      <p:ext uri="{BB962C8B-B14F-4D97-AF65-F5344CB8AC3E}">
        <p14:creationId xmlns:p14="http://schemas.microsoft.com/office/powerpoint/2010/main" val="11304865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0"/>
            <a:ext cx="8839200" cy="793750"/>
          </a:xfrm>
        </p:spPr>
        <p:txBody>
          <a:bodyPr/>
          <a:lstStyle/>
          <a:p>
            <a:r>
              <a:rPr lang="en-US" dirty="0">
                <a:latin typeface="Calibri" charset="0"/>
                <a:ea typeface="ＭＳ Ｐゴシック" charset="0"/>
              </a:rPr>
              <a:t>Replicates</a:t>
            </a:r>
          </a:p>
        </p:txBody>
      </p:sp>
      <p:sp>
        <p:nvSpPr>
          <p:cNvPr id="28674" name="Content Placeholder 2"/>
          <p:cNvSpPr>
            <a:spLocks noGrp="1"/>
          </p:cNvSpPr>
          <p:nvPr>
            <p:ph sz="half" idx="1"/>
          </p:nvPr>
        </p:nvSpPr>
        <p:spPr>
          <a:xfrm>
            <a:off x="227013" y="1006475"/>
            <a:ext cx="4197350" cy="5119688"/>
          </a:xfrm>
        </p:spPr>
        <p:txBody>
          <a:bodyPr/>
          <a:lstStyle/>
          <a:p>
            <a:pPr>
              <a:lnSpc>
                <a:spcPct val="90000"/>
              </a:lnSpc>
            </a:pPr>
            <a:r>
              <a:rPr lang="en-US" sz="2600">
                <a:latin typeface="Calibri" charset="0"/>
                <a:ea typeface="ＭＳ Ｐゴシック" charset="0"/>
              </a:rPr>
              <a:t>Technical Replicate</a:t>
            </a:r>
          </a:p>
          <a:p>
            <a:pPr lvl="1">
              <a:lnSpc>
                <a:spcPct val="90000"/>
              </a:lnSpc>
            </a:pPr>
            <a:r>
              <a:rPr lang="en-US" sz="2200">
                <a:latin typeface="Calibri" charset="0"/>
                <a:ea typeface="ＭＳ Ｐゴシック" charset="0"/>
              </a:rPr>
              <a:t>Multiple instances of sequence generation</a:t>
            </a:r>
          </a:p>
          <a:p>
            <a:pPr lvl="2">
              <a:lnSpc>
                <a:spcPct val="90000"/>
              </a:lnSpc>
            </a:pPr>
            <a:r>
              <a:rPr lang="en-US" sz="1900">
                <a:latin typeface="Calibri" charset="0"/>
                <a:ea typeface="ＭＳ Ｐゴシック" charset="0"/>
              </a:rPr>
              <a:t>Flow Cells, Lanes, Indexes</a:t>
            </a:r>
          </a:p>
          <a:p>
            <a:pPr>
              <a:lnSpc>
                <a:spcPct val="90000"/>
              </a:lnSpc>
            </a:pPr>
            <a:r>
              <a:rPr lang="en-US" sz="2600">
                <a:latin typeface="Calibri" charset="0"/>
                <a:ea typeface="ＭＳ Ｐゴシック" charset="0"/>
              </a:rPr>
              <a:t>Biological Replicate</a:t>
            </a:r>
          </a:p>
          <a:p>
            <a:pPr lvl="1">
              <a:lnSpc>
                <a:spcPct val="90000"/>
              </a:lnSpc>
            </a:pPr>
            <a:r>
              <a:rPr lang="en-US" sz="2200">
                <a:latin typeface="Calibri" charset="0"/>
                <a:ea typeface="ＭＳ Ｐゴシック" charset="0"/>
              </a:rPr>
              <a:t>Multiple isolations of cells showing the same phenotype, stage or other experimental condition</a:t>
            </a:r>
          </a:p>
          <a:p>
            <a:pPr lvl="1">
              <a:lnSpc>
                <a:spcPct val="90000"/>
              </a:lnSpc>
            </a:pPr>
            <a:r>
              <a:rPr lang="en-US" sz="2200">
                <a:latin typeface="Calibri" charset="0"/>
                <a:ea typeface="ＭＳ Ｐゴシック" charset="0"/>
              </a:rPr>
              <a:t>Some example concerns/challenges:</a:t>
            </a:r>
          </a:p>
          <a:p>
            <a:pPr lvl="2">
              <a:lnSpc>
                <a:spcPct val="90000"/>
              </a:lnSpc>
            </a:pPr>
            <a:r>
              <a:rPr lang="en-US" sz="1900">
                <a:latin typeface="Calibri" charset="0"/>
                <a:ea typeface="ＭＳ Ｐゴシック" charset="0"/>
              </a:rPr>
              <a:t>Environmental Factors, Growth Conditions, Time</a:t>
            </a:r>
          </a:p>
          <a:p>
            <a:pPr lvl="1">
              <a:lnSpc>
                <a:spcPct val="90000"/>
              </a:lnSpc>
            </a:pPr>
            <a:r>
              <a:rPr lang="en-US" sz="2200">
                <a:latin typeface="Calibri" charset="0"/>
                <a:ea typeface="ＭＳ Ｐゴシック" charset="0"/>
              </a:rPr>
              <a:t>Correlation Coefficient 0.92-0.98</a:t>
            </a:r>
          </a:p>
          <a:p>
            <a:pPr lvl="1">
              <a:lnSpc>
                <a:spcPct val="90000"/>
              </a:lnSpc>
            </a:pPr>
            <a:endParaRPr lang="en-US" sz="2200">
              <a:latin typeface="Calibri" charset="0"/>
              <a:ea typeface="ＭＳ Ｐゴシック" charset="0"/>
            </a:endParaRPr>
          </a:p>
          <a:p>
            <a:pPr>
              <a:lnSpc>
                <a:spcPct val="90000"/>
              </a:lnSpc>
            </a:pPr>
            <a:endParaRPr lang="en-US" sz="2600">
              <a:latin typeface="Calibri" charset="0"/>
              <a:ea typeface="ＭＳ Ｐゴシック" charset="0"/>
            </a:endParaRPr>
          </a:p>
        </p:txBody>
      </p:sp>
      <p:pic>
        <p:nvPicPr>
          <p:cNvPr id="28675" name="Content Placeholder 4" descr="Picture 37.png"/>
          <p:cNvPicPr>
            <a:picLocks noChangeAspect="1"/>
          </p:cNvPicPr>
          <p:nvPr/>
        </p:nvPicPr>
        <p:blipFill>
          <a:blip r:embed="rId2">
            <a:extLst>
              <a:ext uri="{28A0092B-C50C-407E-A947-70E740481C1C}">
                <a14:useLocalDpi xmlns:a14="http://schemas.microsoft.com/office/drawing/2010/main" val="0"/>
              </a:ext>
            </a:extLst>
          </a:blip>
          <a:srcRect t="-12621" b="-12621"/>
          <a:stretch>
            <a:fillRect/>
          </a:stretch>
        </p:blipFill>
        <p:spPr bwMode="auto">
          <a:xfrm>
            <a:off x="4648200" y="1006475"/>
            <a:ext cx="4214813" cy="511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1910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52400" y="84139"/>
            <a:ext cx="8839200" cy="720194"/>
          </a:xfrm>
        </p:spPr>
        <p:txBody>
          <a:bodyPr>
            <a:normAutofit fontScale="90000"/>
          </a:bodyPr>
          <a:lstStyle/>
          <a:p>
            <a:pPr eaLnBrk="1" hangingPunct="1"/>
            <a:r>
              <a:rPr lang="en-US" altLang="ko-KR" dirty="0">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152400" y="1600200"/>
            <a:ext cx="8839200" cy="4648200"/>
          </a:xfrm>
        </p:spPr>
        <p:txBody>
          <a:bodyPr/>
          <a:lstStyle/>
          <a:p>
            <a:r>
              <a:rPr lang="en-US">
                <a:latin typeface="Calibri" charset="0"/>
                <a:ea typeface="ＭＳ Ｐゴシック" charset="0"/>
              </a:rPr>
              <a:t>Gene expression and differential expression</a:t>
            </a:r>
          </a:p>
          <a:p>
            <a:r>
              <a:rPr lang="en-US">
                <a:latin typeface="Calibri" charset="0"/>
                <a:ea typeface="ＭＳ Ｐゴシック" charset="0"/>
              </a:rPr>
              <a:t>Alternative expression analysis</a:t>
            </a:r>
          </a:p>
          <a:p>
            <a:r>
              <a:rPr lang="en-US">
                <a:latin typeface="Calibri" charset="0"/>
                <a:ea typeface="ＭＳ Ｐゴシック" charset="0"/>
              </a:rPr>
              <a:t>Transcript discovery and annotation</a:t>
            </a:r>
          </a:p>
          <a:p>
            <a:r>
              <a:rPr lang="en-US">
                <a:latin typeface="Calibri" charset="0"/>
                <a:ea typeface="ＭＳ Ｐゴシック" charset="0"/>
              </a:rPr>
              <a:t>Allele specific expression</a:t>
            </a:r>
          </a:p>
          <a:p>
            <a:pPr lvl="1"/>
            <a:r>
              <a:rPr lang="en-US">
                <a:latin typeface="Calibri" charset="0"/>
                <a:ea typeface="ＭＳ Ｐゴシック" charset="0"/>
              </a:rPr>
              <a:t>Relating to SNPs or mutations</a:t>
            </a:r>
          </a:p>
          <a:p>
            <a:r>
              <a:rPr lang="en-US">
                <a:latin typeface="Calibri" charset="0"/>
                <a:ea typeface="ＭＳ Ｐゴシック" charset="0"/>
              </a:rPr>
              <a:t>Mutation discovery</a:t>
            </a:r>
          </a:p>
          <a:p>
            <a:r>
              <a:rPr lang="en-US">
                <a:latin typeface="Calibri" charset="0"/>
                <a:ea typeface="ＭＳ Ｐゴシック" charset="0"/>
              </a:rPr>
              <a:t>Fusion detection</a:t>
            </a:r>
          </a:p>
          <a:p>
            <a:r>
              <a:rPr lang="en-US">
                <a:latin typeface="Calibri" charset="0"/>
                <a:ea typeface="ＭＳ Ｐゴシック" charset="0"/>
              </a:rPr>
              <a:t>RNA editing</a:t>
            </a:r>
          </a:p>
        </p:txBody>
      </p:sp>
    </p:spTree>
    <p:extLst>
      <p:ext uri="{BB962C8B-B14F-4D97-AF65-F5344CB8AC3E}">
        <p14:creationId xmlns:p14="http://schemas.microsoft.com/office/powerpoint/2010/main" val="3304360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52400" y="-17462"/>
            <a:ext cx="8839200" cy="790046"/>
          </a:xfrm>
        </p:spPr>
        <p:txBody>
          <a:bodyPr/>
          <a:lstStyle/>
          <a:p>
            <a:r>
              <a:rPr lang="en-US" dirty="0">
                <a:latin typeface="Calibri" charset="0"/>
                <a:ea typeface="ＭＳ Ｐゴシック" charset="0"/>
              </a:rPr>
              <a:t>Three RNA-seq mapping strategies</a:t>
            </a:r>
          </a:p>
        </p:txBody>
      </p:sp>
      <p:pic>
        <p:nvPicPr>
          <p:cNvPr id="16386" name="Content Placeholder 3" descr="AlignmentStrategies.jpg"/>
          <p:cNvPicPr>
            <a:picLocks noGrp="1" noChangeAspect="1"/>
          </p:cNvPicPr>
          <p:nvPr>
            <p:ph idx="1"/>
          </p:nvPr>
        </p:nvPicPr>
        <p:blipFill>
          <a:blip r:embed="rId2">
            <a:extLst>
              <a:ext uri="{28A0092B-C50C-407E-A947-70E740481C1C}">
                <a14:useLocalDpi xmlns:a14="http://schemas.microsoft.com/office/drawing/2010/main" val="0"/>
              </a:ext>
            </a:extLst>
          </a:blip>
          <a:srcRect l="5309" t="38033" r="1949" b="34047"/>
          <a:stretch>
            <a:fillRect/>
          </a:stretch>
        </p:blipFill>
        <p:spPr>
          <a:xfrm>
            <a:off x="2916238" y="3970338"/>
            <a:ext cx="3240087" cy="2051050"/>
          </a:xfrm>
        </p:spPr>
      </p:pic>
      <p:pic>
        <p:nvPicPr>
          <p:cNvPr id="16387" name="Content Placeholder 3" descr="AlignmentStrategies.jpg"/>
          <p:cNvPicPr>
            <a:picLocks noChangeAspect="1"/>
          </p:cNvPicPr>
          <p:nvPr/>
        </p:nvPicPr>
        <p:blipFill>
          <a:blip r:embed="rId2">
            <a:extLst>
              <a:ext uri="{28A0092B-C50C-407E-A947-70E740481C1C}">
                <a14:useLocalDpi xmlns:a14="http://schemas.microsoft.com/office/drawing/2010/main" val="0"/>
              </a:ext>
            </a:extLst>
          </a:blip>
          <a:srcRect l="5624" t="4387" r="2649" b="70277"/>
          <a:stretch>
            <a:fillRect/>
          </a:stretch>
        </p:blipFill>
        <p:spPr bwMode="auto">
          <a:xfrm>
            <a:off x="827088" y="1660525"/>
            <a:ext cx="266541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16388" name="Content Placeholder 3" descr="AlignmentStrategies.jpg"/>
          <p:cNvPicPr>
            <a:picLocks noChangeAspect="1"/>
          </p:cNvPicPr>
          <p:nvPr/>
        </p:nvPicPr>
        <p:blipFill>
          <a:blip r:embed="rId2">
            <a:extLst>
              <a:ext uri="{28A0092B-C50C-407E-A947-70E740481C1C}">
                <a14:useLocalDpi xmlns:a14="http://schemas.microsoft.com/office/drawing/2010/main" val="0"/>
              </a:ext>
            </a:extLst>
          </a:blip>
          <a:srcRect l="5058" t="71445" r="-2202"/>
          <a:stretch>
            <a:fillRect/>
          </a:stretch>
        </p:blipFill>
        <p:spPr bwMode="auto">
          <a:xfrm>
            <a:off x="5508625" y="1581150"/>
            <a:ext cx="2754313"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16389" name="TextBox 3"/>
          <p:cNvSpPr txBox="1">
            <a:spLocks noChangeArrowheads="1"/>
          </p:cNvSpPr>
          <p:nvPr/>
        </p:nvSpPr>
        <p:spPr bwMode="auto">
          <a:xfrm>
            <a:off x="4643438" y="6021388"/>
            <a:ext cx="4281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Diagrams from Cloonan &amp; Grimmond, Nature Methods 2010</a:t>
            </a:r>
          </a:p>
        </p:txBody>
      </p:sp>
      <p:sp>
        <p:nvSpPr>
          <p:cNvPr id="16390" name="TextBox 5"/>
          <p:cNvSpPr txBox="1">
            <a:spLocks noChangeArrowheads="1"/>
          </p:cNvSpPr>
          <p:nvPr/>
        </p:nvSpPr>
        <p:spPr bwMode="auto">
          <a:xfrm>
            <a:off x="755650" y="1239838"/>
            <a:ext cx="271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De novo assembly</a:t>
            </a:r>
          </a:p>
        </p:txBody>
      </p:sp>
      <p:sp>
        <p:nvSpPr>
          <p:cNvPr id="16391" name="TextBox 10"/>
          <p:cNvSpPr txBox="1">
            <a:spLocks noChangeArrowheads="1"/>
          </p:cNvSpPr>
          <p:nvPr/>
        </p:nvSpPr>
        <p:spPr bwMode="auto">
          <a:xfrm>
            <a:off x="5070475" y="1196975"/>
            <a:ext cx="3173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Align to transcriptome</a:t>
            </a:r>
          </a:p>
        </p:txBody>
      </p:sp>
      <p:sp>
        <p:nvSpPr>
          <p:cNvPr id="16392" name="TextBox 11"/>
          <p:cNvSpPr txBox="1">
            <a:spLocks noChangeArrowheads="1"/>
          </p:cNvSpPr>
          <p:nvPr/>
        </p:nvSpPr>
        <p:spPr bwMode="auto">
          <a:xfrm>
            <a:off x="2420938" y="3573463"/>
            <a:ext cx="3806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Align to reference genome</a:t>
            </a:r>
          </a:p>
        </p:txBody>
      </p:sp>
    </p:spTree>
    <p:extLst>
      <p:ext uri="{BB962C8B-B14F-4D97-AF65-F5344CB8AC3E}">
        <p14:creationId xmlns:p14="http://schemas.microsoft.com/office/powerpoint/2010/main" val="13647923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ppers_timeline.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896" r="-22030"/>
          <a:stretch/>
        </p:blipFill>
        <p:spPr>
          <a:xfrm>
            <a:off x="994833" y="1001676"/>
            <a:ext cx="7895168" cy="5415880"/>
          </a:xfrm>
        </p:spPr>
      </p:pic>
      <p:sp>
        <p:nvSpPr>
          <p:cNvPr id="18433" name="Title 1"/>
          <p:cNvSpPr>
            <a:spLocks noGrp="1"/>
          </p:cNvSpPr>
          <p:nvPr>
            <p:ph type="title"/>
          </p:nvPr>
        </p:nvSpPr>
        <p:spPr>
          <a:xfrm>
            <a:off x="152400" y="-26988"/>
            <a:ext cx="8839200" cy="841905"/>
          </a:xfrm>
        </p:spPr>
        <p:txBody>
          <a:bodyPr/>
          <a:lstStyle/>
          <a:p>
            <a:r>
              <a:rPr lang="en-US" dirty="0">
                <a:latin typeface="Calibri" charset="0"/>
                <a:ea typeface="ＭＳ Ｐゴシック" charset="0"/>
              </a:rPr>
              <a:t>Which read aligner should I use?</a:t>
            </a:r>
          </a:p>
        </p:txBody>
      </p:sp>
      <p:sp>
        <p:nvSpPr>
          <p:cNvPr id="18435" name="TextBox 6"/>
          <p:cNvSpPr txBox="1">
            <a:spLocks noChangeArrowheads="1"/>
          </p:cNvSpPr>
          <p:nvPr/>
        </p:nvSpPr>
        <p:spPr bwMode="auto">
          <a:xfrm>
            <a:off x="2536825" y="6330938"/>
            <a:ext cx="3979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hlinkClick r:id="rId3"/>
              </a:rPr>
              <a:t>http://wwwdev.ebi.ac.uk/fg/hts_mappers/</a:t>
            </a:r>
            <a:endParaRPr lang="en-US" sz="1600"/>
          </a:p>
        </p:txBody>
      </p:sp>
      <p:sp>
        <p:nvSpPr>
          <p:cNvPr id="2" name="TextBox 1"/>
          <p:cNvSpPr txBox="1"/>
          <p:nvPr/>
        </p:nvSpPr>
        <p:spPr>
          <a:xfrm>
            <a:off x="7524750" y="3933825"/>
            <a:ext cx="1108075" cy="107632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1600" dirty="0">
                <a:solidFill>
                  <a:srgbClr val="FF0000"/>
                </a:solidFill>
              </a:rPr>
              <a:t>RNA</a:t>
            </a:r>
          </a:p>
          <a:p>
            <a:pPr>
              <a:defRPr/>
            </a:pPr>
            <a:r>
              <a:rPr lang="en-US" sz="1600" dirty="0">
                <a:solidFill>
                  <a:srgbClr val="E652DA"/>
                </a:solidFill>
              </a:rPr>
              <a:t>Bisulfite</a:t>
            </a:r>
          </a:p>
          <a:p>
            <a:pPr>
              <a:defRPr/>
            </a:pPr>
            <a:r>
              <a:rPr lang="en-US" sz="1600" dirty="0">
                <a:solidFill>
                  <a:srgbClr val="0000FF"/>
                </a:solidFill>
              </a:rPr>
              <a:t>DNA</a:t>
            </a:r>
          </a:p>
          <a:p>
            <a:pPr>
              <a:defRPr/>
            </a:pPr>
            <a:r>
              <a:rPr lang="en-US" sz="1600" dirty="0">
                <a:solidFill>
                  <a:srgbClr val="20FF38"/>
                </a:solidFill>
              </a:rPr>
              <a:t>microRNA</a:t>
            </a:r>
          </a:p>
        </p:txBody>
      </p:sp>
    </p:spTree>
    <p:extLst>
      <p:ext uri="{BB962C8B-B14F-4D97-AF65-F5344CB8AC3E}">
        <p14:creationId xmlns:p14="http://schemas.microsoft.com/office/powerpoint/2010/main" val="22836907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6988"/>
            <a:ext cx="8839200" cy="841905"/>
          </a:xfrm>
        </p:spPr>
        <p:txBody>
          <a:bodyPr/>
          <a:lstStyle/>
          <a:p>
            <a:r>
              <a:rPr lang="en-US" dirty="0">
                <a:latin typeface="Calibri" charset="0"/>
                <a:ea typeface="ＭＳ Ｐゴシック" charset="0"/>
              </a:rPr>
              <a:t>Visualization of RNA-seq alignments in IGV browser</a:t>
            </a:r>
          </a:p>
        </p:txBody>
      </p:sp>
      <p:pic>
        <p:nvPicPr>
          <p:cNvPr id="32770" name="Content Placeholder 1" descr="IGV UMPS Screenshot.png"/>
          <p:cNvPicPr>
            <a:picLocks noGrp="1" noChangeAspect="1"/>
          </p:cNvPicPr>
          <p:nvPr>
            <p:ph idx="1"/>
          </p:nvPr>
        </p:nvPicPr>
        <p:blipFill>
          <a:blip r:embed="rId2">
            <a:extLst>
              <a:ext uri="{28A0092B-C50C-407E-A947-70E740481C1C}">
                <a14:useLocalDpi xmlns:a14="http://schemas.microsoft.com/office/drawing/2010/main" val="0"/>
              </a:ext>
            </a:extLst>
          </a:blip>
          <a:srcRect l="-1563" r="-1563"/>
          <a:stretch>
            <a:fillRect/>
          </a:stretch>
        </p:blipFill>
        <p:spPr>
          <a:xfrm>
            <a:off x="827088" y="1700213"/>
            <a:ext cx="7815262" cy="4176712"/>
          </a:xfrm>
        </p:spPr>
      </p:pic>
      <p:cxnSp>
        <p:nvCxnSpPr>
          <p:cNvPr id="4" name="Straight Arrow Connector 3"/>
          <p:cNvCxnSpPr/>
          <p:nvPr/>
        </p:nvCxnSpPr>
        <p:spPr>
          <a:xfrm>
            <a:off x="1763713" y="1484313"/>
            <a:ext cx="431800"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72" name="TextBox 4"/>
          <p:cNvSpPr txBox="1">
            <a:spLocks noChangeArrowheads="1"/>
          </p:cNvSpPr>
          <p:nvPr/>
        </p:nvSpPr>
        <p:spPr bwMode="auto">
          <a:xfrm>
            <a:off x="1357313" y="1208088"/>
            <a:ext cx="838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Ideogram</a:t>
            </a:r>
          </a:p>
        </p:txBody>
      </p:sp>
      <p:cxnSp>
        <p:nvCxnSpPr>
          <p:cNvPr id="8" name="Straight Arrow Connector 7"/>
          <p:cNvCxnSpPr/>
          <p:nvPr/>
        </p:nvCxnSpPr>
        <p:spPr>
          <a:xfrm flipH="1">
            <a:off x="4427538" y="1484313"/>
            <a:ext cx="431800" cy="3603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74" name="TextBox 10"/>
          <p:cNvSpPr txBox="1">
            <a:spLocks noChangeArrowheads="1"/>
          </p:cNvSpPr>
          <p:nvPr/>
        </p:nvSpPr>
        <p:spPr bwMode="auto">
          <a:xfrm>
            <a:off x="4859338" y="1341438"/>
            <a:ext cx="14938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Control pop-up info</a:t>
            </a:r>
          </a:p>
        </p:txBody>
      </p:sp>
      <p:cxnSp>
        <p:nvCxnSpPr>
          <p:cNvPr id="12" name="Straight Arrow Connector 11"/>
          <p:cNvCxnSpPr/>
          <p:nvPr/>
        </p:nvCxnSpPr>
        <p:spPr>
          <a:xfrm flipV="1">
            <a:off x="2124075" y="5589588"/>
            <a:ext cx="431800" cy="431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76" name="TextBox 14"/>
          <p:cNvSpPr txBox="1">
            <a:spLocks noChangeArrowheads="1"/>
          </p:cNvSpPr>
          <p:nvPr/>
        </p:nvSpPr>
        <p:spPr bwMode="auto">
          <a:xfrm>
            <a:off x="1619250" y="6021388"/>
            <a:ext cx="94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Gene track</a:t>
            </a:r>
          </a:p>
        </p:txBody>
      </p:sp>
      <p:sp>
        <p:nvSpPr>
          <p:cNvPr id="32777" name="TextBox 15"/>
          <p:cNvSpPr txBox="1">
            <a:spLocks noChangeArrowheads="1"/>
          </p:cNvSpPr>
          <p:nvPr/>
        </p:nvSpPr>
        <p:spPr bwMode="auto">
          <a:xfrm>
            <a:off x="34925" y="4508500"/>
            <a:ext cx="10064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Reads track</a:t>
            </a:r>
          </a:p>
        </p:txBody>
      </p:sp>
      <p:cxnSp>
        <p:nvCxnSpPr>
          <p:cNvPr id="17" name="Straight Arrow Connector 16"/>
          <p:cNvCxnSpPr>
            <a:stCxn id="32777" idx="0"/>
          </p:cNvCxnSpPr>
          <p:nvPr/>
        </p:nvCxnSpPr>
        <p:spPr>
          <a:xfrm flipV="1">
            <a:off x="538163" y="4149725"/>
            <a:ext cx="577850" cy="3587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79" name="TextBox 18"/>
          <p:cNvSpPr txBox="1">
            <a:spLocks noChangeArrowheads="1"/>
          </p:cNvSpPr>
          <p:nvPr/>
        </p:nvSpPr>
        <p:spPr bwMode="auto">
          <a:xfrm>
            <a:off x="34925" y="3079750"/>
            <a:ext cx="852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track</a:t>
            </a:r>
          </a:p>
        </p:txBody>
      </p:sp>
      <p:cxnSp>
        <p:nvCxnSpPr>
          <p:cNvPr id="20" name="Straight Arrow Connector 19"/>
          <p:cNvCxnSpPr>
            <a:stCxn id="32779" idx="0"/>
          </p:cNvCxnSpPr>
          <p:nvPr/>
        </p:nvCxnSpPr>
        <p:spPr>
          <a:xfrm flipV="1">
            <a:off x="461963" y="2719388"/>
            <a:ext cx="654050" cy="3603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H="1" flipV="1">
            <a:off x="6732588" y="3141663"/>
            <a:ext cx="214312" cy="5032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82" name="TextBox 22"/>
          <p:cNvSpPr txBox="1">
            <a:spLocks noChangeArrowheads="1"/>
          </p:cNvSpPr>
          <p:nvPr/>
        </p:nvSpPr>
        <p:spPr bwMode="auto">
          <a:xfrm>
            <a:off x="6481763" y="3644900"/>
            <a:ext cx="1114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Single reads, not spliced</a:t>
            </a:r>
          </a:p>
        </p:txBody>
      </p:sp>
      <p:cxnSp>
        <p:nvCxnSpPr>
          <p:cNvPr id="24" name="Straight Arrow Connector 23"/>
          <p:cNvCxnSpPr/>
          <p:nvPr/>
        </p:nvCxnSpPr>
        <p:spPr>
          <a:xfrm flipV="1">
            <a:off x="3779838" y="4652963"/>
            <a:ext cx="431800" cy="431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84" name="TextBox 25"/>
          <p:cNvSpPr txBox="1">
            <a:spLocks noChangeArrowheads="1"/>
          </p:cNvSpPr>
          <p:nvPr/>
        </p:nvSpPr>
        <p:spPr bwMode="auto">
          <a:xfrm>
            <a:off x="3132138" y="5013325"/>
            <a:ext cx="1114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Single reads, spliced</a:t>
            </a:r>
          </a:p>
        </p:txBody>
      </p:sp>
      <p:cxnSp>
        <p:nvCxnSpPr>
          <p:cNvPr id="27" name="Straight Arrow Connector 26"/>
          <p:cNvCxnSpPr/>
          <p:nvPr/>
        </p:nvCxnSpPr>
        <p:spPr>
          <a:xfrm flipV="1">
            <a:off x="1763713" y="2636838"/>
            <a:ext cx="438150"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86" name="TextBox 28"/>
          <p:cNvSpPr txBox="1">
            <a:spLocks noChangeArrowheads="1"/>
          </p:cNvSpPr>
          <p:nvPr/>
        </p:nvSpPr>
        <p:spPr bwMode="auto">
          <a:xfrm>
            <a:off x="1331913" y="3111500"/>
            <a:ext cx="85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scale</a:t>
            </a:r>
          </a:p>
        </p:txBody>
      </p:sp>
      <p:cxnSp>
        <p:nvCxnSpPr>
          <p:cNvPr id="30" name="Straight Arrow Connector 29"/>
          <p:cNvCxnSpPr/>
          <p:nvPr/>
        </p:nvCxnSpPr>
        <p:spPr>
          <a:xfrm flipH="1">
            <a:off x="6084888" y="1557338"/>
            <a:ext cx="647700" cy="5032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88" name="TextBox 32"/>
          <p:cNvSpPr txBox="1">
            <a:spLocks noChangeArrowheads="1"/>
          </p:cNvSpPr>
          <p:nvPr/>
        </p:nvSpPr>
        <p:spPr bwMode="auto">
          <a:xfrm>
            <a:off x="6357938" y="1341438"/>
            <a:ext cx="1238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Viewer position</a:t>
            </a:r>
          </a:p>
        </p:txBody>
      </p:sp>
      <p:cxnSp>
        <p:nvCxnSpPr>
          <p:cNvPr id="34" name="Straight Arrow Connector 33"/>
          <p:cNvCxnSpPr/>
          <p:nvPr/>
        </p:nvCxnSpPr>
        <p:spPr>
          <a:xfrm flipH="1">
            <a:off x="6516688" y="1628775"/>
            <a:ext cx="1439862" cy="10795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90" name="TextBox 35"/>
          <p:cNvSpPr txBox="1">
            <a:spLocks noChangeArrowheads="1"/>
          </p:cNvSpPr>
          <p:nvPr/>
        </p:nvSpPr>
        <p:spPr bwMode="auto">
          <a:xfrm>
            <a:off x="7740650" y="1196975"/>
            <a:ext cx="85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pileup</a:t>
            </a:r>
          </a:p>
        </p:txBody>
      </p:sp>
      <p:cxnSp>
        <p:nvCxnSpPr>
          <p:cNvPr id="37" name="Straight Arrow Connector 36"/>
          <p:cNvCxnSpPr/>
          <p:nvPr/>
        </p:nvCxnSpPr>
        <p:spPr>
          <a:xfrm flipV="1">
            <a:off x="7667625" y="3429000"/>
            <a:ext cx="144463" cy="57626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92" name="TextBox 38"/>
          <p:cNvSpPr txBox="1">
            <a:spLocks noChangeArrowheads="1"/>
          </p:cNvSpPr>
          <p:nvPr/>
        </p:nvSpPr>
        <p:spPr bwMode="auto">
          <a:xfrm>
            <a:off x="7343775" y="4005263"/>
            <a:ext cx="61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+ve</a:t>
            </a:r>
          </a:p>
          <a:p>
            <a:pPr eaLnBrk="1" hangingPunct="1"/>
            <a:r>
              <a:rPr lang="en-US" sz="1200"/>
              <a:t>strand</a:t>
            </a:r>
          </a:p>
        </p:txBody>
      </p:sp>
      <p:cxnSp>
        <p:nvCxnSpPr>
          <p:cNvPr id="40" name="Straight Arrow Connector 39"/>
          <p:cNvCxnSpPr/>
          <p:nvPr/>
        </p:nvCxnSpPr>
        <p:spPr>
          <a:xfrm flipH="1" flipV="1">
            <a:off x="8118475" y="3500438"/>
            <a:ext cx="125413"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94" name="TextBox 40"/>
          <p:cNvSpPr txBox="1">
            <a:spLocks noChangeArrowheads="1"/>
          </p:cNvSpPr>
          <p:nvPr/>
        </p:nvSpPr>
        <p:spPr bwMode="auto">
          <a:xfrm>
            <a:off x="7991475" y="4005263"/>
            <a:ext cx="61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-ve</a:t>
            </a:r>
          </a:p>
          <a:p>
            <a:pPr eaLnBrk="1" hangingPunct="1"/>
            <a:r>
              <a:rPr lang="en-US" sz="1200"/>
              <a:t>strand</a:t>
            </a:r>
          </a:p>
        </p:txBody>
      </p:sp>
    </p:spTree>
    <p:extLst>
      <p:ext uri="{BB962C8B-B14F-4D97-AF65-F5344CB8AC3E}">
        <p14:creationId xmlns:p14="http://schemas.microsoft.com/office/powerpoint/2010/main" val="225793569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18256"/>
            <a:ext cx="8839200" cy="854339"/>
          </a:xfrm>
        </p:spPr>
        <p:txBody>
          <a:bodyPr/>
          <a:lstStyle/>
          <a:p>
            <a:r>
              <a:rPr lang="en-US" dirty="0">
                <a:latin typeface="Calibri" charset="0"/>
                <a:ea typeface="ＭＳ Ｐゴシック" charset="0"/>
              </a:rPr>
              <a:t>Expression estimation for known genes and transcripts</a:t>
            </a:r>
          </a:p>
        </p:txBody>
      </p:sp>
      <p:cxnSp>
        <p:nvCxnSpPr>
          <p:cNvPr id="6" name="Straight Arrow Connector 5"/>
          <p:cNvCxnSpPr/>
          <p:nvPr/>
        </p:nvCxnSpPr>
        <p:spPr>
          <a:xfrm>
            <a:off x="8028384" y="2924696"/>
            <a:ext cx="700955" cy="248"/>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2" name="TextBox 6"/>
          <p:cNvSpPr txBox="1">
            <a:spLocks noChangeArrowheads="1"/>
          </p:cNvSpPr>
          <p:nvPr/>
        </p:nvSpPr>
        <p:spPr bwMode="auto">
          <a:xfrm>
            <a:off x="7884368" y="2492896"/>
            <a:ext cx="91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a:t>3’ bias</a:t>
            </a:r>
          </a:p>
        </p:txBody>
      </p:sp>
      <p:cxnSp>
        <p:nvCxnSpPr>
          <p:cNvPr id="8" name="Straight Arrow Connector 7"/>
          <p:cNvCxnSpPr/>
          <p:nvPr/>
        </p:nvCxnSpPr>
        <p:spPr>
          <a:xfrm>
            <a:off x="7886700" y="4437112"/>
            <a:ext cx="0" cy="647873"/>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4" name="TextBox 9"/>
          <p:cNvSpPr txBox="1">
            <a:spLocks noChangeArrowheads="1"/>
          </p:cNvSpPr>
          <p:nvPr/>
        </p:nvSpPr>
        <p:spPr bwMode="auto">
          <a:xfrm>
            <a:off x="7812087" y="4437112"/>
            <a:ext cx="1331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smtClean="0"/>
              <a:t>Down-</a:t>
            </a:r>
            <a:r>
              <a:rPr lang="en-US" sz="1800" dirty="0"/>
              <a:t>regulated</a:t>
            </a:r>
          </a:p>
        </p:txBody>
      </p:sp>
      <p:pic>
        <p:nvPicPr>
          <p:cNvPr id="3" name="Content Placeholder 2" descr="Screen Shot 2013-05-30 at 8.54.3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75" r="-700"/>
          <a:stretch/>
        </p:blipFill>
        <p:spPr>
          <a:xfrm>
            <a:off x="1322418" y="1600200"/>
            <a:ext cx="6507347" cy="4724400"/>
          </a:xfrm>
        </p:spPr>
      </p:pic>
    </p:spTree>
    <p:extLst>
      <p:ext uri="{BB962C8B-B14F-4D97-AF65-F5344CB8AC3E}">
        <p14:creationId xmlns:p14="http://schemas.microsoft.com/office/powerpoint/2010/main" val="3569387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27384"/>
            <a:ext cx="8839200" cy="831717"/>
          </a:xfrm>
        </p:spPr>
        <p:txBody>
          <a:bodyPr/>
          <a:lstStyle/>
          <a:p>
            <a:r>
              <a:rPr lang="en-US" dirty="0">
                <a:latin typeface="Calibri" charset="0"/>
                <a:ea typeface="ＭＳ Ｐゴシック" charset="0"/>
              </a:rPr>
              <a:t>What is </a:t>
            </a:r>
            <a:r>
              <a:rPr lang="en-US" dirty="0" smtClean="0">
                <a:latin typeface="Calibri" charset="0"/>
                <a:ea typeface="ＭＳ Ｐゴシック" charset="0"/>
              </a:rPr>
              <a:t>FPKM (RPKM)</a:t>
            </a:r>
            <a:endParaRPr lang="en-US" dirty="0">
              <a:latin typeface="Calibri" charset="0"/>
              <a:ea typeface="ＭＳ Ｐゴシック" charset="0"/>
            </a:endParaRPr>
          </a:p>
        </p:txBody>
      </p:sp>
      <p:sp>
        <p:nvSpPr>
          <p:cNvPr id="28674" name="Content Placeholder 2"/>
          <p:cNvSpPr>
            <a:spLocks noGrp="1"/>
          </p:cNvSpPr>
          <p:nvPr>
            <p:ph idx="1"/>
          </p:nvPr>
        </p:nvSpPr>
        <p:spPr>
          <a:xfrm>
            <a:off x="152400" y="1340768"/>
            <a:ext cx="8839200" cy="4983832"/>
          </a:xfrm>
        </p:spPr>
        <p:txBody>
          <a:bodyPr wrap="square">
            <a:normAutofit fontScale="92500" lnSpcReduction="20000"/>
          </a:bodyPr>
          <a:lstStyle/>
          <a:p>
            <a:r>
              <a:rPr lang="en-US" dirty="0">
                <a:latin typeface="Calibri" charset="0"/>
                <a:ea typeface="ＭＳ Ｐゴシック" charset="0"/>
              </a:rPr>
              <a:t>RPKM: Reads Per </a:t>
            </a:r>
            <a:r>
              <a:rPr lang="en-US" dirty="0" err="1">
                <a:latin typeface="Calibri" charset="0"/>
                <a:ea typeface="ＭＳ Ｐゴシック" charset="0"/>
              </a:rPr>
              <a:t>Kilobase</a:t>
            </a:r>
            <a:r>
              <a:rPr lang="en-US" dirty="0">
                <a:latin typeface="Calibri" charset="0"/>
                <a:ea typeface="ＭＳ Ｐゴシック" charset="0"/>
              </a:rPr>
              <a:t> of transcript per Million mapped reads. </a:t>
            </a:r>
          </a:p>
          <a:p>
            <a:r>
              <a:rPr lang="en-US" dirty="0">
                <a:latin typeface="Calibri" charset="0"/>
                <a:ea typeface="ＭＳ Ｐゴシック" charset="0"/>
              </a:rPr>
              <a:t>FPKM: Fragments Per </a:t>
            </a:r>
            <a:r>
              <a:rPr lang="en-US" dirty="0" err="1">
                <a:latin typeface="Calibri" charset="0"/>
                <a:ea typeface="ＭＳ Ｐゴシック" charset="0"/>
              </a:rPr>
              <a:t>Kilobase</a:t>
            </a:r>
            <a:r>
              <a:rPr lang="en-US" dirty="0">
                <a:latin typeface="Calibri" charset="0"/>
                <a:ea typeface="ＭＳ Ｐゴシック" charset="0"/>
              </a:rPr>
              <a:t> of transcript per Million mapped reads.</a:t>
            </a:r>
          </a:p>
          <a:p>
            <a:r>
              <a:rPr lang="en-US" dirty="0" smtClean="0">
                <a:latin typeface="Calibri" charset="0"/>
                <a:ea typeface="ＭＳ Ｐゴシック" charset="0"/>
              </a:rPr>
              <a:t>In </a:t>
            </a:r>
            <a:r>
              <a:rPr lang="en-US" dirty="0">
                <a:latin typeface="Calibri" charset="0"/>
                <a:ea typeface="ＭＳ Ｐゴシック" charset="0"/>
              </a:rPr>
              <a:t>RNA-</a:t>
            </a:r>
            <a:r>
              <a:rPr lang="en-US" dirty="0" err="1">
                <a:latin typeface="Calibri" charset="0"/>
                <a:ea typeface="ＭＳ Ｐゴシック" charset="0"/>
              </a:rPr>
              <a:t>Seq</a:t>
            </a:r>
            <a:r>
              <a:rPr lang="en-US" dirty="0">
                <a:latin typeface="Calibri" charset="0"/>
                <a:ea typeface="ＭＳ Ｐゴシック" charset="0"/>
              </a:rPr>
              <a:t>, the relative expression of a transcript is proportional to the number of </a:t>
            </a:r>
            <a:r>
              <a:rPr lang="en-US" dirty="0" err="1">
                <a:latin typeface="Calibri" charset="0"/>
                <a:ea typeface="ＭＳ Ｐゴシック" charset="0"/>
              </a:rPr>
              <a:t>cDNA</a:t>
            </a:r>
            <a:r>
              <a:rPr lang="en-US" dirty="0">
                <a:latin typeface="Calibri" charset="0"/>
                <a:ea typeface="ＭＳ Ｐゴシック" charset="0"/>
              </a:rPr>
              <a:t> fragments that originate from it</a:t>
            </a:r>
            <a:r>
              <a:rPr lang="en-US" dirty="0" smtClean="0">
                <a:latin typeface="Calibri" charset="0"/>
                <a:ea typeface="ＭＳ Ｐゴシック" charset="0"/>
              </a:rPr>
              <a:t>. However: </a:t>
            </a:r>
          </a:p>
          <a:p>
            <a:pPr lvl="1"/>
            <a:r>
              <a:rPr lang="en-US" dirty="0" smtClean="0">
                <a:latin typeface="Calibri" charset="0"/>
                <a:ea typeface="ＭＳ Ｐゴシック" charset="0"/>
              </a:rPr>
              <a:t>The number of fragments is also biased towards larger genes</a:t>
            </a:r>
          </a:p>
          <a:p>
            <a:pPr lvl="1"/>
            <a:r>
              <a:rPr lang="en-US" dirty="0" smtClean="0">
                <a:latin typeface="Calibri" charset="0"/>
                <a:ea typeface="ＭＳ Ｐゴシック" charset="0"/>
              </a:rPr>
              <a:t>The total number of fragments is related to total library depth</a:t>
            </a:r>
          </a:p>
          <a:p>
            <a:r>
              <a:rPr lang="en-US" dirty="0" smtClean="0">
                <a:latin typeface="Calibri" charset="0"/>
                <a:ea typeface="ＭＳ Ｐゴシック" charset="0"/>
              </a:rPr>
              <a:t>FPKM (RPKM) attempt to normalize for gene size and library depth</a:t>
            </a:r>
          </a:p>
          <a:p>
            <a:endParaRPr lang="nl-NL" dirty="0" smtClean="0">
              <a:latin typeface="Calibri" charset="0"/>
              <a:ea typeface="ＭＳ Ｐゴシック" charset="0"/>
            </a:endParaRPr>
          </a:p>
          <a:p>
            <a:r>
              <a:rPr lang="nl-NL" dirty="0" smtClean="0">
                <a:latin typeface="Calibri" charset="0"/>
                <a:ea typeface="ＭＳ Ｐゴシック" charset="0"/>
              </a:rPr>
              <a:t>FPKM (RPKM) = (10</a:t>
            </a:r>
            <a:r>
              <a:rPr lang="nl-NL" dirty="0">
                <a:latin typeface="Calibri" charset="0"/>
                <a:ea typeface="ＭＳ Ｐゴシック" charset="0"/>
              </a:rPr>
              <a:t>^9 * </a:t>
            </a:r>
            <a:r>
              <a:rPr lang="nl-NL" dirty="0" smtClean="0">
                <a:latin typeface="Calibri" charset="0"/>
                <a:ea typeface="ＭＳ Ｐゴシック" charset="0"/>
              </a:rPr>
              <a:t>C) </a:t>
            </a:r>
            <a:r>
              <a:rPr lang="nl-NL" dirty="0">
                <a:latin typeface="Calibri" charset="0"/>
                <a:ea typeface="ＭＳ Ｐゴシック" charset="0"/>
              </a:rPr>
              <a:t>/ (N * L)</a:t>
            </a:r>
            <a:r>
              <a:rPr lang="en-US" dirty="0" smtClean="0">
                <a:latin typeface="Calibri" charset="0"/>
                <a:ea typeface="ＭＳ Ｐゴシック" charset="0"/>
              </a:rPr>
              <a:t> </a:t>
            </a:r>
          </a:p>
          <a:p>
            <a:pPr lvl="1"/>
            <a:r>
              <a:rPr lang="en-US" dirty="0" smtClean="0">
                <a:latin typeface="Calibri" charset="0"/>
                <a:ea typeface="ＭＳ Ｐゴシック" charset="0"/>
              </a:rPr>
              <a:t>C = number </a:t>
            </a:r>
            <a:r>
              <a:rPr lang="en-US" dirty="0">
                <a:latin typeface="Calibri" charset="0"/>
                <a:ea typeface="ＭＳ Ｐゴシック" charset="0"/>
              </a:rPr>
              <a:t>of </a:t>
            </a:r>
            <a:r>
              <a:rPr lang="en-US" dirty="0" err="1">
                <a:latin typeface="Calibri" charset="0"/>
                <a:ea typeface="ＭＳ Ｐゴシック" charset="0"/>
              </a:rPr>
              <a:t>mappable</a:t>
            </a:r>
            <a:r>
              <a:rPr lang="en-US" dirty="0">
                <a:latin typeface="Calibri" charset="0"/>
                <a:ea typeface="ＭＳ Ｐゴシック" charset="0"/>
              </a:rPr>
              <a:t> </a:t>
            </a:r>
            <a:r>
              <a:rPr lang="en-US" dirty="0" smtClean="0">
                <a:latin typeface="Calibri" charset="0"/>
                <a:ea typeface="ＭＳ Ｐゴシック" charset="0"/>
              </a:rPr>
              <a:t>reads/fragments for a gene/transcript/exon/</a:t>
            </a:r>
            <a:r>
              <a:rPr lang="en-US" dirty="0" err="1" smtClean="0">
                <a:latin typeface="Calibri" charset="0"/>
                <a:ea typeface="ＭＳ Ｐゴシック" charset="0"/>
              </a:rPr>
              <a:t>etc</a:t>
            </a:r>
            <a:endParaRPr lang="en-US" dirty="0" smtClean="0">
              <a:latin typeface="Calibri" charset="0"/>
              <a:ea typeface="ＭＳ Ｐゴシック" charset="0"/>
            </a:endParaRPr>
          </a:p>
          <a:p>
            <a:pPr lvl="1"/>
            <a:r>
              <a:rPr lang="en-US" dirty="0" smtClean="0">
                <a:latin typeface="Calibri" charset="0"/>
                <a:ea typeface="ＭＳ Ｐゴシック" charset="0"/>
              </a:rPr>
              <a:t>N = </a:t>
            </a:r>
            <a:r>
              <a:rPr lang="en-US" dirty="0">
                <a:latin typeface="Calibri" charset="0"/>
                <a:ea typeface="ＭＳ Ｐゴシック" charset="0"/>
              </a:rPr>
              <a:t>total number of </a:t>
            </a:r>
            <a:r>
              <a:rPr lang="en-US" dirty="0" err="1">
                <a:latin typeface="Calibri" charset="0"/>
                <a:ea typeface="ＭＳ Ｐゴシック" charset="0"/>
              </a:rPr>
              <a:t>mappable</a:t>
            </a:r>
            <a:r>
              <a:rPr lang="en-US" dirty="0">
                <a:latin typeface="Calibri" charset="0"/>
                <a:ea typeface="ＭＳ Ｐゴシック" charset="0"/>
              </a:rPr>
              <a:t> </a:t>
            </a:r>
            <a:r>
              <a:rPr lang="en-US" dirty="0" smtClean="0">
                <a:latin typeface="Calibri" charset="0"/>
                <a:ea typeface="ＭＳ Ｐゴシック" charset="0"/>
              </a:rPr>
              <a:t>reads/fragments </a:t>
            </a:r>
            <a:r>
              <a:rPr lang="en-US" dirty="0">
                <a:latin typeface="Calibri" charset="0"/>
                <a:ea typeface="ＭＳ Ｐゴシック" charset="0"/>
              </a:rPr>
              <a:t>in the </a:t>
            </a:r>
            <a:r>
              <a:rPr lang="en-US" dirty="0" smtClean="0">
                <a:latin typeface="Calibri" charset="0"/>
                <a:ea typeface="ＭＳ Ｐゴシック" charset="0"/>
              </a:rPr>
              <a:t>library </a:t>
            </a:r>
          </a:p>
          <a:p>
            <a:pPr lvl="1"/>
            <a:r>
              <a:rPr lang="en-US" dirty="0" smtClean="0">
                <a:latin typeface="Calibri" charset="0"/>
                <a:ea typeface="ＭＳ Ｐゴシック" charset="0"/>
              </a:rPr>
              <a:t>L = </a:t>
            </a:r>
            <a:r>
              <a:rPr lang="en-US" dirty="0">
                <a:latin typeface="Calibri" charset="0"/>
                <a:ea typeface="ＭＳ Ｐゴシック" charset="0"/>
              </a:rPr>
              <a:t>number of base pairs in the </a:t>
            </a:r>
            <a:r>
              <a:rPr lang="en-US" dirty="0" smtClean="0">
                <a:latin typeface="Calibri" charset="0"/>
                <a:ea typeface="ＭＳ Ｐゴシック" charset="0"/>
              </a:rPr>
              <a:t>gene/transcript/exon/</a:t>
            </a:r>
            <a:r>
              <a:rPr lang="en-US" dirty="0" err="1" smtClean="0">
                <a:latin typeface="Calibri" charset="0"/>
                <a:ea typeface="ＭＳ Ｐゴシック" charset="0"/>
              </a:rPr>
              <a:t>etc</a:t>
            </a:r>
            <a:endParaRPr lang="en-US" dirty="0" smtClean="0">
              <a:latin typeface="Calibri" charset="0"/>
              <a:ea typeface="ＭＳ Ｐゴシック" charset="0"/>
            </a:endParaRPr>
          </a:p>
          <a:p>
            <a:pPr marL="457200" lvl="1" indent="0">
              <a:buNone/>
            </a:pPr>
            <a:endParaRPr lang="en-US" dirty="0">
              <a:latin typeface="Calibri" charset="0"/>
              <a:ea typeface="ＭＳ Ｐゴシック" charset="0"/>
            </a:endParaRPr>
          </a:p>
          <a:p>
            <a:r>
              <a:rPr lang="en-US" dirty="0">
                <a:latin typeface="Calibri" charset="0"/>
                <a:ea typeface="ＭＳ Ｐゴシック" charset="0"/>
                <a:hlinkClick r:id="rId3"/>
              </a:rPr>
              <a:t>http://www.biostars.org/p/11378</a:t>
            </a:r>
            <a:r>
              <a:rPr lang="en-US" dirty="0" smtClean="0">
                <a:latin typeface="Calibri" charset="0"/>
                <a:ea typeface="ＭＳ Ｐゴシック" charset="0"/>
                <a:hlinkClick r:id="rId3"/>
              </a:rPr>
              <a:t>/</a:t>
            </a:r>
            <a:endParaRPr lang="en-US" dirty="0" smtClean="0">
              <a:latin typeface="Calibri" charset="0"/>
              <a:ea typeface="ＭＳ Ｐゴシック" charset="0"/>
            </a:endParaRPr>
          </a:p>
          <a:p>
            <a:r>
              <a:rPr lang="en-US" dirty="0">
                <a:latin typeface="Calibri" charset="0"/>
                <a:ea typeface="ＭＳ Ｐゴシック" charset="0"/>
                <a:hlinkClick r:id="rId4"/>
              </a:rPr>
              <a:t>http://www.biostars.org/p/68126</a:t>
            </a:r>
            <a:r>
              <a:rPr lang="en-US" dirty="0" smtClean="0">
                <a:latin typeface="Calibri" charset="0"/>
                <a:ea typeface="ＭＳ Ｐゴシック" charset="0"/>
                <a:hlinkClick r:id="rId4"/>
              </a:rPr>
              <a:t>/</a:t>
            </a:r>
            <a:endParaRPr lang="en-US" dirty="0" smtClean="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14336391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842301"/>
          </a:xfrm>
        </p:spPr>
        <p:txBody>
          <a:bodyPr/>
          <a:lstStyle/>
          <a:p>
            <a:r>
              <a:rPr lang="en-US" dirty="0" smtClean="0"/>
              <a:t>How do FPKM and TPM differ?</a:t>
            </a:r>
            <a:endParaRPr lang="en-US" dirty="0"/>
          </a:p>
        </p:txBody>
      </p:sp>
      <p:sp>
        <p:nvSpPr>
          <p:cNvPr id="3" name="Content Placeholder 2"/>
          <p:cNvSpPr>
            <a:spLocks noGrp="1"/>
          </p:cNvSpPr>
          <p:nvPr>
            <p:ph idx="1"/>
          </p:nvPr>
        </p:nvSpPr>
        <p:spPr>
          <a:xfrm>
            <a:off x="152400" y="1124744"/>
            <a:ext cx="8839200" cy="4968552"/>
          </a:xfrm>
        </p:spPr>
        <p:txBody>
          <a:bodyPr>
            <a:normAutofit fontScale="77500" lnSpcReduction="20000"/>
          </a:bodyPr>
          <a:lstStyle/>
          <a:p>
            <a:r>
              <a:rPr lang="en-US" dirty="0" smtClean="0"/>
              <a:t>TPM: Transcript per </a:t>
            </a:r>
            <a:r>
              <a:rPr lang="en-US" dirty="0" err="1" smtClean="0"/>
              <a:t>Kilobase</a:t>
            </a:r>
            <a:r>
              <a:rPr lang="en-US" dirty="0" smtClean="0"/>
              <a:t> Million</a:t>
            </a:r>
          </a:p>
          <a:p>
            <a:r>
              <a:rPr lang="en-US" dirty="0" smtClean="0"/>
              <a:t>The difference is in the order of operations:</a:t>
            </a:r>
          </a:p>
          <a:p>
            <a:pPr lvl="1"/>
            <a:r>
              <a:rPr lang="en-US" dirty="0" smtClean="0"/>
              <a:t>FPKM</a:t>
            </a:r>
          </a:p>
          <a:p>
            <a:pPr lvl="2"/>
            <a:r>
              <a:rPr lang="en-US" dirty="0" smtClean="0"/>
              <a:t>1) Determine total library/sample fragment count and divide by 1,000,000</a:t>
            </a:r>
          </a:p>
          <a:p>
            <a:pPr lvl="3"/>
            <a:r>
              <a:rPr lang="en-US" dirty="0" smtClean="0"/>
              <a:t>“per million” scaling factor</a:t>
            </a:r>
          </a:p>
          <a:p>
            <a:pPr lvl="2"/>
            <a:r>
              <a:rPr lang="en-US" dirty="0" smtClean="0"/>
              <a:t>2) Divide each gene/transcript fragment count by #1</a:t>
            </a:r>
          </a:p>
          <a:p>
            <a:pPr lvl="3"/>
            <a:r>
              <a:rPr lang="en-US" dirty="0" smtClean="0"/>
              <a:t>fragments per million, FPM</a:t>
            </a:r>
          </a:p>
          <a:p>
            <a:pPr lvl="2"/>
            <a:r>
              <a:rPr lang="en-US" dirty="0" smtClean="0"/>
              <a:t>3) Divide each FPM by length of each gene/transcript in </a:t>
            </a:r>
            <a:r>
              <a:rPr lang="en-US" dirty="0" err="1" smtClean="0"/>
              <a:t>kilobases</a:t>
            </a:r>
            <a:r>
              <a:rPr lang="en-US" dirty="0" smtClean="0"/>
              <a:t> (</a:t>
            </a:r>
            <a:r>
              <a:rPr lang="en-US" dirty="0"/>
              <a:t>F</a:t>
            </a:r>
            <a:r>
              <a:rPr lang="en-US" dirty="0" smtClean="0"/>
              <a:t>PKM)</a:t>
            </a:r>
          </a:p>
          <a:p>
            <a:pPr lvl="1"/>
            <a:r>
              <a:rPr lang="en-US" dirty="0" smtClean="0"/>
              <a:t>TPM</a:t>
            </a:r>
          </a:p>
          <a:p>
            <a:pPr lvl="2"/>
            <a:r>
              <a:rPr lang="en-US" dirty="0" smtClean="0"/>
              <a:t>1) Divide each gene/transcript fragment count by length of each gene/transcript in </a:t>
            </a:r>
            <a:r>
              <a:rPr lang="en-US" dirty="0" err="1" smtClean="0"/>
              <a:t>kilobases</a:t>
            </a:r>
            <a:endParaRPr lang="en-US" dirty="0" smtClean="0"/>
          </a:p>
          <a:p>
            <a:pPr lvl="3"/>
            <a:r>
              <a:rPr lang="en-US" dirty="0" smtClean="0"/>
              <a:t>fragments per </a:t>
            </a:r>
            <a:r>
              <a:rPr lang="en-US" dirty="0" err="1"/>
              <a:t>k</a:t>
            </a:r>
            <a:r>
              <a:rPr lang="en-US" dirty="0" err="1" smtClean="0"/>
              <a:t>ilobase</a:t>
            </a:r>
            <a:r>
              <a:rPr lang="en-US" dirty="0" smtClean="0"/>
              <a:t>, FPK</a:t>
            </a:r>
          </a:p>
          <a:p>
            <a:pPr lvl="2"/>
            <a:r>
              <a:rPr lang="en-US" dirty="0" smtClean="0"/>
              <a:t>2) Sum all FPK values for the sample and divide by 1,000,000</a:t>
            </a:r>
          </a:p>
          <a:p>
            <a:pPr lvl="3"/>
            <a:r>
              <a:rPr lang="en-US" dirty="0" smtClean="0"/>
              <a:t>“per million” scaling factor</a:t>
            </a:r>
          </a:p>
          <a:p>
            <a:pPr lvl="2"/>
            <a:r>
              <a:rPr lang="en-US" dirty="0" smtClean="0"/>
              <a:t>3) Divide #1 by #2 (TPM)</a:t>
            </a:r>
          </a:p>
          <a:p>
            <a:pPr lvl="2"/>
            <a:endParaRPr lang="en-US" dirty="0" smtClean="0"/>
          </a:p>
          <a:p>
            <a:r>
              <a:rPr lang="en-US" sz="2100" dirty="0" smtClean="0"/>
              <a:t>The </a:t>
            </a:r>
            <a:r>
              <a:rPr lang="en-US" sz="2100" dirty="0"/>
              <a:t>sum of all TPMs in each sample </a:t>
            </a:r>
            <a:r>
              <a:rPr lang="en-US" sz="2100" dirty="0" smtClean="0"/>
              <a:t>is </a:t>
            </a:r>
            <a:r>
              <a:rPr lang="en-US" sz="2100" dirty="0"/>
              <a:t>the same. </a:t>
            </a:r>
            <a:r>
              <a:rPr lang="en-US" sz="2100" dirty="0" smtClean="0"/>
              <a:t>Easier </a:t>
            </a:r>
            <a:r>
              <a:rPr lang="en-US" sz="2100" dirty="0"/>
              <a:t>to compare </a:t>
            </a:r>
            <a:r>
              <a:rPr lang="en-US" sz="2100" dirty="0" smtClean="0"/>
              <a:t>across samples!</a:t>
            </a:r>
            <a:endParaRPr lang="en-US" sz="2100" dirty="0" smtClean="0">
              <a:hlinkClick r:id="rId3"/>
            </a:endParaRPr>
          </a:p>
          <a:p>
            <a:r>
              <a:rPr lang="en-US" sz="1800" dirty="0" smtClean="0">
                <a:hlinkClick r:id="rId3"/>
              </a:rPr>
              <a:t>http</a:t>
            </a:r>
            <a:r>
              <a:rPr lang="en-US" sz="1800" dirty="0">
                <a:hlinkClick r:id="rId3"/>
              </a:rPr>
              <a:t>://www.rna-seqblog.com/rpkm-fpkm-and-tpm-clearly-explained</a:t>
            </a:r>
            <a:r>
              <a:rPr lang="en-US" sz="1800" dirty="0" smtClean="0">
                <a:hlinkClick r:id="rId3"/>
              </a:rPr>
              <a:t>/</a:t>
            </a:r>
            <a:endParaRPr lang="en-US" sz="1800" dirty="0" smtClean="0"/>
          </a:p>
          <a:p>
            <a:r>
              <a:rPr lang="en-US" sz="1800" dirty="0">
                <a:hlinkClick r:id="rId4"/>
              </a:rPr>
              <a:t>https://www.ncbi.nlm.nih.gov/pubmed/</a:t>
            </a:r>
            <a:r>
              <a:rPr lang="en-US" sz="1800" dirty="0" smtClean="0">
                <a:hlinkClick r:id="rId4"/>
              </a:rPr>
              <a:t>22872506</a:t>
            </a:r>
            <a:r>
              <a:rPr lang="en-US" sz="1800" dirty="0" smtClean="0"/>
              <a:t> </a:t>
            </a:r>
          </a:p>
        </p:txBody>
      </p:sp>
    </p:spTree>
    <p:extLst>
      <p:ext uri="{BB962C8B-B14F-4D97-AF65-F5344CB8AC3E}">
        <p14:creationId xmlns:p14="http://schemas.microsoft.com/office/powerpoint/2010/main" val="19141337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11-14 at 7.24.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3564866"/>
            <a:ext cx="6624736" cy="3070454"/>
          </a:xfrm>
          <a:prstGeom prst="rect">
            <a:avLst/>
          </a:prstGeom>
        </p:spPr>
      </p:pic>
      <p:sp>
        <p:nvSpPr>
          <p:cNvPr id="2" name="Title 1"/>
          <p:cNvSpPr>
            <a:spLocks noGrp="1"/>
          </p:cNvSpPr>
          <p:nvPr>
            <p:ph type="title"/>
          </p:nvPr>
        </p:nvSpPr>
        <p:spPr>
          <a:xfrm>
            <a:off x="179512" y="116632"/>
            <a:ext cx="8839200" cy="490066"/>
          </a:xfrm>
        </p:spPr>
        <p:txBody>
          <a:bodyPr>
            <a:normAutofit fontScale="90000"/>
          </a:bodyPr>
          <a:lstStyle/>
          <a:p>
            <a:r>
              <a:rPr lang="en-US" dirty="0" err="1" smtClean="0"/>
              <a:t>Ballgown</a:t>
            </a:r>
            <a:r>
              <a:rPr lang="en-US" dirty="0" smtClean="0"/>
              <a:t> for Visualization with R</a:t>
            </a:r>
            <a:endParaRPr lang="en-US" dirty="0"/>
          </a:p>
        </p:txBody>
      </p:sp>
      <p:pic>
        <p:nvPicPr>
          <p:cNvPr id="4" name="Content Placeholder 3" descr="nprot.2016.095-F3.jpg"/>
          <p:cNvPicPr>
            <a:picLocks noGrp="1" noChangeAspect="1"/>
          </p:cNvPicPr>
          <p:nvPr>
            <p:ph idx="1"/>
          </p:nvPr>
        </p:nvPicPr>
        <p:blipFill rotWithShape="1">
          <a:blip r:embed="rId3">
            <a:extLst>
              <a:ext uri="{28A0092B-C50C-407E-A947-70E740481C1C}">
                <a14:useLocalDpi xmlns:a14="http://schemas.microsoft.com/office/drawing/2010/main" val="0"/>
              </a:ext>
            </a:extLst>
          </a:blip>
          <a:srcRect l="-4603" r="-39529"/>
          <a:stretch/>
        </p:blipFill>
        <p:spPr>
          <a:xfrm>
            <a:off x="84666" y="1162712"/>
            <a:ext cx="4066137" cy="2699893"/>
          </a:xfrm>
        </p:spPr>
      </p:pic>
      <p:pic>
        <p:nvPicPr>
          <p:cNvPr id="5" name="Picture 4" descr="nprot.2016.095-F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1018696"/>
            <a:ext cx="2951294" cy="2741425"/>
          </a:xfrm>
          <a:prstGeom prst="rect">
            <a:avLst/>
          </a:prstGeom>
        </p:spPr>
      </p:pic>
      <p:pic>
        <p:nvPicPr>
          <p:cNvPr id="6" name="Picture 5" descr="nprot.2016.095-F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176" y="1018696"/>
            <a:ext cx="2952328" cy="2926085"/>
          </a:xfrm>
          <a:prstGeom prst="rect">
            <a:avLst/>
          </a:prstGeom>
        </p:spPr>
      </p:pic>
    </p:spTree>
    <p:extLst>
      <p:ext uri="{BB962C8B-B14F-4D97-AF65-F5344CB8AC3E}">
        <p14:creationId xmlns:p14="http://schemas.microsoft.com/office/powerpoint/2010/main" val="7874254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70293"/>
          </a:xfrm>
        </p:spPr>
        <p:txBody>
          <a:bodyPr/>
          <a:lstStyle/>
          <a:p>
            <a:r>
              <a:rPr lang="en-US" dirty="0" smtClean="0"/>
              <a:t>Learning objectives of module 4 </a:t>
            </a:r>
            <a:endParaRPr lang="en-US" dirty="0"/>
          </a:p>
        </p:txBody>
      </p:sp>
      <p:sp>
        <p:nvSpPr>
          <p:cNvPr id="3" name="Content Placeholder 2"/>
          <p:cNvSpPr>
            <a:spLocks noGrp="1"/>
          </p:cNvSpPr>
          <p:nvPr>
            <p:ph idx="1"/>
          </p:nvPr>
        </p:nvSpPr>
        <p:spPr/>
        <p:txBody>
          <a:bodyPr/>
          <a:lstStyle/>
          <a:p>
            <a:r>
              <a:rPr lang="en-US" dirty="0" smtClean="0"/>
              <a:t>Alignment free estimation of transcript abundance</a:t>
            </a:r>
          </a:p>
          <a:p>
            <a:endParaRPr lang="en-US" dirty="0" smtClean="0"/>
          </a:p>
          <a:p>
            <a:r>
              <a:rPr lang="en-US" dirty="0" smtClean="0"/>
              <a:t>Introduction to k-</a:t>
            </a:r>
            <a:r>
              <a:rPr lang="en-US" dirty="0" err="1" smtClean="0"/>
              <a:t>mers</a:t>
            </a:r>
            <a:endParaRPr lang="en-US" dirty="0" smtClean="0"/>
          </a:p>
          <a:p>
            <a:r>
              <a:rPr lang="en-US" dirty="0" smtClean="0"/>
              <a:t>Alignment free tools</a:t>
            </a:r>
          </a:p>
          <a:p>
            <a:pPr lvl="1"/>
            <a:r>
              <a:rPr lang="en-US" dirty="0" smtClean="0"/>
              <a:t>Sailfish, RNA-Skim, </a:t>
            </a:r>
            <a:r>
              <a:rPr lang="en-US" dirty="0" err="1" smtClean="0"/>
              <a:t>Kallisto</a:t>
            </a:r>
            <a:r>
              <a:rPr lang="en-US" dirty="0" smtClean="0"/>
              <a:t>, Salmon</a:t>
            </a:r>
          </a:p>
          <a:p>
            <a:r>
              <a:rPr lang="en-US" dirty="0" smtClean="0"/>
              <a:t>Abundance estimation and differential expression analysis with </a:t>
            </a:r>
            <a:r>
              <a:rPr lang="en-US" dirty="0" err="1" smtClean="0"/>
              <a:t>Kallisto</a:t>
            </a:r>
            <a:r>
              <a:rPr lang="en-US" dirty="0" smtClean="0"/>
              <a:t> and Sleuth</a:t>
            </a:r>
          </a:p>
          <a:p>
            <a:endParaRPr lang="en-US" dirty="0"/>
          </a:p>
        </p:txBody>
      </p:sp>
    </p:spTree>
    <p:extLst>
      <p:ext uri="{BB962C8B-B14F-4D97-AF65-F5344CB8AC3E}">
        <p14:creationId xmlns:p14="http://schemas.microsoft.com/office/powerpoint/2010/main" val="29402990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38543"/>
          </a:xfrm>
        </p:spPr>
        <p:txBody>
          <a:bodyPr/>
          <a:lstStyle/>
          <a:p>
            <a:r>
              <a:rPr lang="en-US" dirty="0" smtClean="0"/>
              <a:t>What is a k-</a:t>
            </a:r>
            <a:r>
              <a:rPr lang="en-US" dirty="0" err="1" smtClean="0"/>
              <a:t>mer</a:t>
            </a:r>
            <a:r>
              <a:rPr lang="en-US" dirty="0" smtClean="0"/>
              <a:t>?</a:t>
            </a:r>
            <a:endParaRPr lang="en-US" dirty="0"/>
          </a:p>
        </p:txBody>
      </p:sp>
      <p:pic>
        <p:nvPicPr>
          <p:cNvPr id="5" name="Content Placeholder 4" descr="k-mers.png"/>
          <p:cNvPicPr>
            <a:picLocks noGrp="1" noChangeAspect="1"/>
          </p:cNvPicPr>
          <p:nvPr>
            <p:ph idx="1"/>
          </p:nvPr>
        </p:nvPicPr>
        <p:blipFill>
          <a:blip r:embed="rId3" cstate="print">
            <a:extLst>
              <a:ext uri="{28A0092B-C50C-407E-A947-70E740481C1C}">
                <a14:useLocalDpi xmlns:a14="http://schemas.microsoft.com/office/drawing/2010/main" val="0"/>
              </a:ext>
            </a:extLst>
          </a:blip>
          <a:srcRect l="-1713" r="-1713"/>
          <a:stretch>
            <a:fillRect/>
          </a:stretch>
        </p:blipFill>
        <p:spPr>
          <a:xfrm>
            <a:off x="152400" y="1081088"/>
            <a:ext cx="8839200" cy="4724400"/>
          </a:xfrm>
        </p:spPr>
      </p:pic>
      <p:sp>
        <p:nvSpPr>
          <p:cNvPr id="4" name="TextBox 3"/>
          <p:cNvSpPr txBox="1"/>
          <p:nvPr/>
        </p:nvSpPr>
        <p:spPr>
          <a:xfrm>
            <a:off x="226673" y="5877272"/>
            <a:ext cx="7369663" cy="369332"/>
          </a:xfrm>
          <a:prstGeom prst="rect">
            <a:avLst/>
          </a:prstGeom>
          <a:noFill/>
        </p:spPr>
        <p:txBody>
          <a:bodyPr wrap="none" rtlCol="0">
            <a:spAutoFit/>
          </a:bodyPr>
          <a:lstStyle/>
          <a:p>
            <a:r>
              <a:rPr lang="en-US" sz="1800" dirty="0">
                <a:hlinkClick r:id="rId4"/>
              </a:rPr>
              <a:t>https://www.slideshare.net/duruofei/cmsc702-project-final-</a:t>
            </a:r>
            <a:r>
              <a:rPr lang="en-US" sz="1800" dirty="0" smtClean="0">
                <a:hlinkClick r:id="rId4"/>
              </a:rPr>
              <a:t>presentation</a:t>
            </a:r>
            <a:endParaRPr lang="en-US" sz="1800" dirty="0"/>
          </a:p>
        </p:txBody>
      </p:sp>
    </p:spTree>
    <p:extLst>
      <p:ext uri="{BB962C8B-B14F-4D97-AF65-F5344CB8AC3E}">
        <p14:creationId xmlns:p14="http://schemas.microsoft.com/office/powerpoint/2010/main" val="8490871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842301"/>
          </a:xfrm>
        </p:spPr>
        <p:txBody>
          <a:bodyPr>
            <a:normAutofit fontScale="90000"/>
          </a:bodyPr>
          <a:lstStyle/>
          <a:p>
            <a:r>
              <a:rPr lang="en-US" dirty="0" smtClean="0"/>
              <a:t>Basic concept of alignment free approaches for transcript abundance</a:t>
            </a:r>
            <a:endParaRPr lang="en-US" dirty="0"/>
          </a:p>
        </p:txBody>
      </p:sp>
      <p:sp>
        <p:nvSpPr>
          <p:cNvPr id="3" name="Content Placeholder 2"/>
          <p:cNvSpPr>
            <a:spLocks noGrp="1"/>
          </p:cNvSpPr>
          <p:nvPr>
            <p:ph idx="1"/>
          </p:nvPr>
        </p:nvSpPr>
        <p:spPr>
          <a:xfrm>
            <a:off x="226785" y="1227660"/>
            <a:ext cx="8636001" cy="5120722"/>
          </a:xfrm>
        </p:spPr>
        <p:txBody>
          <a:bodyPr>
            <a:normAutofit fontScale="92500" lnSpcReduction="10000"/>
          </a:bodyPr>
          <a:lstStyle/>
          <a:p>
            <a:pPr marL="514350" indent="-514350">
              <a:buFont typeface="+mj-lt"/>
              <a:buAutoNum type="arabicPeriod"/>
            </a:pPr>
            <a:r>
              <a:rPr lang="en-US" dirty="0" smtClean="0"/>
              <a:t>Obtain reference transcript sequences (e.g. Ensembl, </a:t>
            </a:r>
            <a:r>
              <a:rPr lang="en-US" dirty="0" err="1" smtClean="0"/>
              <a:t>Refseq</a:t>
            </a:r>
            <a:r>
              <a:rPr lang="en-US" dirty="0" smtClean="0"/>
              <a:t>, or GENCODE)</a:t>
            </a:r>
            <a:endParaRPr lang="en-US" dirty="0"/>
          </a:p>
          <a:p>
            <a:pPr marL="514350" indent="-514350">
              <a:buFont typeface="+mj-lt"/>
              <a:buAutoNum type="arabicPeriod"/>
            </a:pPr>
            <a:r>
              <a:rPr lang="en-US" dirty="0" smtClean="0"/>
              <a:t>Build a </a:t>
            </a:r>
            <a:r>
              <a:rPr lang="en-US" b="1" dirty="0" smtClean="0"/>
              <a:t>k-</a:t>
            </a:r>
            <a:r>
              <a:rPr lang="en-US" b="1" dirty="0" err="1" smtClean="0"/>
              <a:t>mer</a:t>
            </a:r>
            <a:r>
              <a:rPr lang="en-US" b="1" dirty="0" smtClean="0"/>
              <a:t> index</a:t>
            </a:r>
            <a:r>
              <a:rPr lang="en-US" dirty="0" smtClean="0"/>
              <a:t> of all of the k-</a:t>
            </a:r>
            <a:r>
              <a:rPr lang="en-US" dirty="0" err="1" smtClean="0"/>
              <a:t>mers</a:t>
            </a:r>
            <a:r>
              <a:rPr lang="en-US" dirty="0" smtClean="0"/>
              <a:t> occurring in each  transcript sequence</a:t>
            </a:r>
          </a:p>
          <a:p>
            <a:pPr marL="914400" lvl="1" indent="-514350"/>
            <a:r>
              <a:rPr lang="en-US" dirty="0" smtClean="0"/>
              <a:t>Store each k-</a:t>
            </a:r>
            <a:r>
              <a:rPr lang="en-US" dirty="0" err="1" smtClean="0"/>
              <a:t>mer</a:t>
            </a:r>
            <a:r>
              <a:rPr lang="en-US" dirty="0" smtClean="0"/>
              <a:t> and its position within the transcript. “hashing”</a:t>
            </a:r>
          </a:p>
          <a:p>
            <a:pPr marL="514350" indent="-514350">
              <a:buFont typeface="+mj-lt"/>
              <a:buAutoNum type="arabicPeriod"/>
            </a:pPr>
            <a:r>
              <a:rPr lang="en-US" dirty="0" smtClean="0"/>
              <a:t>Parse all RNA-seq reads and count how many times each k-</a:t>
            </a:r>
            <a:r>
              <a:rPr lang="en-US" dirty="0" err="1" smtClean="0"/>
              <a:t>mer</a:t>
            </a:r>
            <a:r>
              <a:rPr lang="en-US" dirty="0" smtClean="0"/>
              <a:t> occurs within each read</a:t>
            </a:r>
          </a:p>
          <a:p>
            <a:pPr marL="914400" lvl="1" indent="-514350"/>
            <a:r>
              <a:rPr lang="en-US" dirty="0" smtClean="0"/>
              <a:t>Model relationship between RNA-seq read k-</a:t>
            </a:r>
            <a:r>
              <a:rPr lang="en-US" dirty="0" err="1" smtClean="0"/>
              <a:t>mers</a:t>
            </a:r>
            <a:r>
              <a:rPr lang="en-US" dirty="0" smtClean="0"/>
              <a:t> and the transcript k-</a:t>
            </a:r>
            <a:r>
              <a:rPr lang="en-US" dirty="0" err="1" smtClean="0"/>
              <a:t>mer</a:t>
            </a:r>
            <a:r>
              <a:rPr lang="en-US" dirty="0" smtClean="0"/>
              <a:t> index. </a:t>
            </a:r>
          </a:p>
          <a:p>
            <a:pPr marL="914400" lvl="1" indent="-514350"/>
            <a:r>
              <a:rPr lang="en-US" dirty="0" smtClean="0"/>
              <a:t>What transcript is the most likely source for each read?</a:t>
            </a:r>
          </a:p>
          <a:p>
            <a:pPr marL="914400" lvl="1" indent="-514350"/>
            <a:r>
              <a:rPr lang="en-US" dirty="0" smtClean="0"/>
              <a:t>Called “</a:t>
            </a:r>
            <a:r>
              <a:rPr lang="en-US" dirty="0" err="1" smtClean="0"/>
              <a:t>pseudoalignment</a:t>
            </a:r>
            <a:r>
              <a:rPr lang="en-US" dirty="0" smtClean="0"/>
              <a:t>” , “quasi-mapping”, etc.</a:t>
            </a:r>
          </a:p>
          <a:p>
            <a:pPr marL="514350" indent="-514350">
              <a:buFont typeface="+mj-lt"/>
              <a:buAutoNum type="arabicPeriod"/>
            </a:pPr>
            <a:r>
              <a:rPr lang="en-US" dirty="0" smtClean="0"/>
              <a:t>Handle sequencing errors, isoforms, ambiguity, and determine abundance estimates</a:t>
            </a:r>
          </a:p>
          <a:p>
            <a:pPr marL="914400" lvl="1" indent="-514350"/>
            <a:r>
              <a:rPr lang="en-US" dirty="0" smtClean="0"/>
              <a:t>Transcriptome de </a:t>
            </a:r>
            <a:r>
              <a:rPr lang="en-US" dirty="0" err="1" smtClean="0"/>
              <a:t>Bruijn</a:t>
            </a:r>
            <a:r>
              <a:rPr lang="en-US" dirty="0" smtClean="0"/>
              <a:t> graphs, likelihood function, expectation maximization, etc.</a:t>
            </a:r>
          </a:p>
          <a:p>
            <a:pPr marL="914400" lvl="1" indent="-514350"/>
            <a:endParaRPr lang="en-US" dirty="0"/>
          </a:p>
        </p:txBody>
      </p:sp>
    </p:spTree>
    <p:extLst>
      <p:ext uri="{BB962C8B-B14F-4D97-AF65-F5344CB8AC3E}">
        <p14:creationId xmlns:p14="http://schemas.microsoft.com/office/powerpoint/2010/main" val="29163844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70293"/>
          </a:xfrm>
        </p:spPr>
        <p:txBody>
          <a:bodyPr>
            <a:normAutofit fontScale="90000"/>
          </a:bodyPr>
          <a:lstStyle/>
          <a:p>
            <a:r>
              <a:rPr lang="en-US" dirty="0" smtClean="0"/>
              <a:t>Advantages/disadvantages of alignment free approaches</a:t>
            </a:r>
            <a:endParaRPr lang="en-US" dirty="0"/>
          </a:p>
        </p:txBody>
      </p:sp>
      <p:sp>
        <p:nvSpPr>
          <p:cNvPr id="3" name="Content Placeholder 2"/>
          <p:cNvSpPr>
            <a:spLocks noGrp="1"/>
          </p:cNvSpPr>
          <p:nvPr>
            <p:ph idx="1"/>
          </p:nvPr>
        </p:nvSpPr>
        <p:spPr/>
        <p:txBody>
          <a:bodyPr>
            <a:normAutofit/>
          </a:bodyPr>
          <a:lstStyle/>
          <a:p>
            <a:r>
              <a:rPr lang="en-US" dirty="0" smtClean="0"/>
              <a:t>Advantages</a:t>
            </a:r>
          </a:p>
          <a:p>
            <a:pPr lvl="1"/>
            <a:r>
              <a:rPr lang="en-US" dirty="0" smtClean="0"/>
              <a:t>Very fast and efficient</a:t>
            </a:r>
          </a:p>
          <a:p>
            <a:pPr lvl="2"/>
            <a:r>
              <a:rPr lang="en-US" dirty="0" smtClean="0"/>
              <a:t>Similar accuracy to alignment based approach but with much, much shorter run time.</a:t>
            </a:r>
          </a:p>
          <a:p>
            <a:pPr lvl="1"/>
            <a:r>
              <a:rPr lang="en-US" dirty="0"/>
              <a:t>Do not need a reference genome, only a reference </a:t>
            </a:r>
            <a:r>
              <a:rPr lang="en-US" dirty="0" smtClean="0"/>
              <a:t>transcriptome</a:t>
            </a:r>
          </a:p>
          <a:p>
            <a:pPr lvl="1"/>
            <a:endParaRPr lang="en-US" dirty="0"/>
          </a:p>
          <a:p>
            <a:r>
              <a:rPr lang="en-US" dirty="0" smtClean="0"/>
              <a:t>Disadvantages</a:t>
            </a:r>
          </a:p>
          <a:p>
            <a:pPr lvl="1"/>
            <a:r>
              <a:rPr lang="en-US" dirty="0" smtClean="0"/>
              <a:t>You don’t get a proper BAM file</a:t>
            </a:r>
          </a:p>
          <a:p>
            <a:pPr lvl="1"/>
            <a:r>
              <a:rPr lang="en-US" dirty="0" smtClean="0"/>
              <a:t>Information in reads with sequence errors may be ignored</a:t>
            </a:r>
          </a:p>
          <a:p>
            <a:pPr lvl="1"/>
            <a:r>
              <a:rPr lang="en-US" dirty="0" smtClean="0"/>
              <a:t>Limited potential for transcript discovery, variant calling, fusion detection, etc.</a:t>
            </a:r>
            <a:endParaRPr lang="en-US" dirty="0"/>
          </a:p>
        </p:txBody>
      </p:sp>
    </p:spTree>
    <p:extLst>
      <p:ext uri="{BB962C8B-B14F-4D97-AF65-F5344CB8AC3E}">
        <p14:creationId xmlns:p14="http://schemas.microsoft.com/office/powerpoint/2010/main" val="14926338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91459"/>
          </a:xfrm>
        </p:spPr>
        <p:txBody>
          <a:bodyPr/>
          <a:lstStyle/>
          <a:p>
            <a:r>
              <a:rPr lang="en-US" dirty="0" smtClean="0"/>
              <a:t>Common alignment free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Sailfish</a:t>
            </a:r>
          </a:p>
          <a:p>
            <a:pPr lvl="1"/>
            <a:r>
              <a:rPr lang="en-US" dirty="0" smtClean="0"/>
              <a:t>“Sailfish </a:t>
            </a:r>
            <a:r>
              <a:rPr lang="en-US" dirty="0"/>
              <a:t>enables alignment-free isoform quantification from RNA-seq reads using lightweight </a:t>
            </a:r>
            <a:r>
              <a:rPr lang="en-US" dirty="0" smtClean="0"/>
              <a:t>algorithms.” 2014</a:t>
            </a:r>
          </a:p>
          <a:p>
            <a:pPr lvl="1"/>
            <a:r>
              <a:rPr lang="en-US" dirty="0">
                <a:hlinkClick r:id="rId2"/>
              </a:rPr>
              <a:t>https://www.ncbi.nlm.nih.gov/pubmed/</a:t>
            </a:r>
            <a:r>
              <a:rPr lang="en-US" dirty="0" smtClean="0">
                <a:hlinkClick r:id="rId2"/>
              </a:rPr>
              <a:t>24752080</a:t>
            </a:r>
            <a:r>
              <a:rPr lang="en-US" dirty="0" smtClean="0"/>
              <a:t> </a:t>
            </a:r>
          </a:p>
          <a:p>
            <a:r>
              <a:rPr lang="en-US" dirty="0" smtClean="0"/>
              <a:t>RNA</a:t>
            </a:r>
            <a:r>
              <a:rPr lang="en-US" dirty="0"/>
              <a:t>-</a:t>
            </a:r>
            <a:r>
              <a:rPr lang="en-US" dirty="0" smtClean="0"/>
              <a:t>Skim</a:t>
            </a:r>
          </a:p>
          <a:p>
            <a:pPr lvl="1"/>
            <a:r>
              <a:rPr lang="en-US" dirty="0" smtClean="0"/>
              <a:t>“RNA</a:t>
            </a:r>
            <a:r>
              <a:rPr lang="en-US" dirty="0"/>
              <a:t>-Skim: a rapid method for RNA-Seq quantification at transcript level</a:t>
            </a:r>
            <a:r>
              <a:rPr lang="en-US" dirty="0" smtClean="0"/>
              <a:t>.” 2014</a:t>
            </a:r>
          </a:p>
          <a:p>
            <a:pPr lvl="1"/>
            <a:r>
              <a:rPr lang="en-US" dirty="0">
                <a:hlinkClick r:id="rId3"/>
              </a:rPr>
              <a:t>https://www.ncbi.nlm.nih.gov/pubmed/</a:t>
            </a:r>
            <a:r>
              <a:rPr lang="en-US" dirty="0" smtClean="0">
                <a:hlinkClick r:id="rId3"/>
              </a:rPr>
              <a:t>24931995</a:t>
            </a:r>
            <a:r>
              <a:rPr lang="en-US" dirty="0" smtClean="0"/>
              <a:t> </a:t>
            </a:r>
          </a:p>
          <a:p>
            <a:r>
              <a:rPr lang="en-US" dirty="0" err="1" smtClean="0"/>
              <a:t>Kallisto</a:t>
            </a:r>
            <a:endParaRPr lang="en-US" dirty="0" smtClean="0"/>
          </a:p>
          <a:p>
            <a:pPr lvl="1"/>
            <a:r>
              <a:rPr lang="en-US" dirty="0" smtClean="0"/>
              <a:t>“Near</a:t>
            </a:r>
            <a:r>
              <a:rPr lang="en-US" dirty="0"/>
              <a:t>-optimal probabilistic RNA-seq quantification</a:t>
            </a:r>
            <a:r>
              <a:rPr lang="en-US" dirty="0" smtClean="0"/>
              <a:t>.” 2016</a:t>
            </a:r>
          </a:p>
          <a:p>
            <a:pPr lvl="1"/>
            <a:r>
              <a:rPr lang="en-US" dirty="0">
                <a:hlinkClick r:id="rId4"/>
              </a:rPr>
              <a:t>https://www.ncbi.nlm.nih.gov/pubmed/</a:t>
            </a:r>
            <a:r>
              <a:rPr lang="en-US" dirty="0" smtClean="0">
                <a:hlinkClick r:id="rId4"/>
              </a:rPr>
              <a:t>27043002</a:t>
            </a:r>
            <a:r>
              <a:rPr lang="en-US" dirty="0" smtClean="0"/>
              <a:t> </a:t>
            </a:r>
            <a:endParaRPr lang="en-US" dirty="0"/>
          </a:p>
          <a:p>
            <a:r>
              <a:rPr lang="en-US" dirty="0" smtClean="0"/>
              <a:t>Salmon</a:t>
            </a:r>
          </a:p>
          <a:p>
            <a:pPr lvl="1"/>
            <a:r>
              <a:rPr lang="en-US" dirty="0"/>
              <a:t>“Salmon provides fast and bias-aware quantification of transcript expression</a:t>
            </a:r>
            <a:r>
              <a:rPr lang="en-US" dirty="0" smtClean="0"/>
              <a:t>.” 2017</a:t>
            </a:r>
          </a:p>
          <a:p>
            <a:pPr lvl="1"/>
            <a:r>
              <a:rPr lang="en-US" dirty="0" smtClean="0">
                <a:hlinkClick r:id="rId5"/>
              </a:rPr>
              <a:t>https</a:t>
            </a:r>
            <a:r>
              <a:rPr lang="en-US" dirty="0">
                <a:hlinkClick r:id="rId5"/>
              </a:rPr>
              <a:t>://www.ncbi.nlm.nih.gov/pubmed/</a:t>
            </a:r>
            <a:r>
              <a:rPr lang="en-US" dirty="0" smtClean="0">
                <a:hlinkClick r:id="rId5"/>
              </a:rPr>
              <a:t>28263959</a:t>
            </a:r>
            <a:r>
              <a:rPr lang="en-US" dirty="0" smtClean="0"/>
              <a:t> </a:t>
            </a:r>
            <a:endParaRPr lang="en-US" dirty="0"/>
          </a:p>
          <a:p>
            <a:endParaRPr lang="en-US" dirty="0"/>
          </a:p>
        </p:txBody>
      </p:sp>
    </p:spTree>
    <p:extLst>
      <p:ext uri="{BB962C8B-B14F-4D97-AF65-F5344CB8AC3E}">
        <p14:creationId xmlns:p14="http://schemas.microsoft.com/office/powerpoint/2010/main" val="417518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49126"/>
          </a:xfrm>
        </p:spPr>
        <p:txBody>
          <a:bodyPr/>
          <a:lstStyle/>
          <a:p>
            <a:r>
              <a:rPr lang="en-US" dirty="0" smtClean="0"/>
              <a:t>Which is best?</a:t>
            </a:r>
            <a:endParaRPr lang="en-US" dirty="0"/>
          </a:p>
        </p:txBody>
      </p:sp>
      <p:sp>
        <p:nvSpPr>
          <p:cNvPr id="3" name="Content Placeholder 2"/>
          <p:cNvSpPr>
            <a:spLocks noGrp="1"/>
          </p:cNvSpPr>
          <p:nvPr>
            <p:ph idx="1"/>
          </p:nvPr>
        </p:nvSpPr>
        <p:spPr/>
        <p:txBody>
          <a:bodyPr/>
          <a:lstStyle/>
          <a:p>
            <a:r>
              <a:rPr lang="en-US" dirty="0" smtClean="0"/>
              <a:t>Somewhat controversial </a:t>
            </a:r>
            <a:r>
              <a:rPr lang="mr-IN" dirty="0" smtClean="0"/>
              <a:t>…</a:t>
            </a:r>
            <a:endParaRPr lang="en-US" dirty="0" smtClean="0"/>
          </a:p>
          <a:p>
            <a:r>
              <a:rPr lang="en-US" dirty="0">
                <a:hlinkClick r:id="rId2"/>
              </a:rPr>
              <a:t>https://liorpachter.wordpress.com/2017/08/02/how-not-to-perform-a-differential-expression-analysis-or-science</a:t>
            </a:r>
            <a:r>
              <a:rPr lang="en-US" dirty="0" smtClean="0">
                <a:hlinkClick r:id="rId2"/>
              </a:rPr>
              <a:t>/</a:t>
            </a:r>
            <a:r>
              <a:rPr lang="en-US" dirty="0" smtClean="0"/>
              <a:t> </a:t>
            </a:r>
          </a:p>
          <a:p>
            <a:endParaRPr lang="en-US" dirty="0" smtClean="0"/>
          </a:p>
          <a:p>
            <a:r>
              <a:rPr lang="en-US" dirty="0" smtClean="0"/>
              <a:t>Various sources suggest that Salmon, </a:t>
            </a:r>
            <a:r>
              <a:rPr lang="en-US" dirty="0" err="1" smtClean="0"/>
              <a:t>Kallisto</a:t>
            </a:r>
            <a:r>
              <a:rPr lang="en-US" dirty="0" smtClean="0"/>
              <a:t>, and Sailfish  results are quite comparable</a:t>
            </a:r>
          </a:p>
          <a:p>
            <a:r>
              <a:rPr lang="en-US" dirty="0" smtClean="0"/>
              <a:t>Usability, documentation, and supporting downstream tools could be used to decide</a:t>
            </a:r>
            <a:endParaRPr lang="en-US" dirty="0"/>
          </a:p>
        </p:txBody>
      </p:sp>
    </p:spTree>
    <p:extLst>
      <p:ext uri="{BB962C8B-B14F-4D97-AF65-F5344CB8AC3E}">
        <p14:creationId xmlns:p14="http://schemas.microsoft.com/office/powerpoint/2010/main" val="655948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152400" y="0"/>
            <a:ext cx="8839200" cy="793750"/>
          </a:xfrm>
        </p:spPr>
        <p:txBody>
          <a:bodyPr/>
          <a:lstStyle/>
          <a:p>
            <a:r>
              <a:rPr lang="en-US" dirty="0" smtClean="0">
                <a:latin typeface="Calibri" charset="0"/>
                <a:ea typeface="ＭＳ Ｐゴシック" charset="0"/>
              </a:rPr>
              <a:t>HISAT2/</a:t>
            </a:r>
            <a:r>
              <a:rPr lang="en-US" dirty="0" err="1" smtClean="0">
                <a:latin typeface="Calibri" charset="0"/>
                <a:ea typeface="ＭＳ Ｐゴシック" charset="0"/>
              </a:rPr>
              <a:t>StringTie</a:t>
            </a:r>
            <a:r>
              <a:rPr lang="en-US" dirty="0" smtClean="0">
                <a:latin typeface="Calibri" charset="0"/>
                <a:ea typeface="ＭＳ Ｐゴシック" charset="0"/>
              </a:rPr>
              <a:t>/</a:t>
            </a:r>
            <a:r>
              <a:rPr lang="en-US" dirty="0" err="1" smtClean="0">
                <a:latin typeface="Calibri" charset="0"/>
                <a:ea typeface="ＭＳ Ｐゴシック" charset="0"/>
              </a:rPr>
              <a:t>Ballgown</a:t>
            </a:r>
            <a:r>
              <a:rPr lang="en-US" dirty="0" smtClean="0">
                <a:latin typeface="Calibri" charset="0"/>
                <a:ea typeface="ＭＳ Ｐゴシック" charset="0"/>
              </a:rPr>
              <a:t> </a:t>
            </a:r>
            <a:r>
              <a:rPr lang="en-US" dirty="0">
                <a:latin typeface="Calibri" charset="0"/>
                <a:ea typeface="ＭＳ Ｐゴシック" charset="0"/>
              </a:rPr>
              <a:t> </a:t>
            </a:r>
            <a:r>
              <a:rPr lang="en-US" dirty="0" smtClean="0">
                <a:latin typeface="Calibri" charset="0"/>
                <a:ea typeface="ＭＳ Ｐゴシック" charset="0"/>
              </a:rPr>
              <a:t>RNA</a:t>
            </a:r>
            <a:r>
              <a:rPr lang="en-US" dirty="0">
                <a:latin typeface="Calibri" charset="0"/>
                <a:ea typeface="ＭＳ Ｐゴシック" charset="0"/>
              </a:rPr>
              <a:t>-seq Pipeline</a:t>
            </a:r>
          </a:p>
        </p:txBody>
      </p:sp>
      <p:pic>
        <p:nvPicPr>
          <p:cNvPr id="6" name="Picture 5" descr="RNA-seq_Flowchar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28" y="1628800"/>
            <a:ext cx="8783860" cy="3996688"/>
          </a:xfrm>
          <a:prstGeom prst="rect">
            <a:avLst/>
          </a:prstGeom>
        </p:spPr>
      </p:pic>
    </p:spTree>
    <p:extLst>
      <p:ext uri="{BB962C8B-B14F-4D97-AF65-F5344CB8AC3E}">
        <p14:creationId xmlns:p14="http://schemas.microsoft.com/office/powerpoint/2010/main" val="20162471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06: </a:t>
            </a:r>
            <a:r>
              <a:rPr lang="en-US" dirty="0" err="1" smtClean="0"/>
              <a:t>RNAseq</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Key concepts</a:t>
            </a:r>
            <a:r>
              <a:rPr lang="en-US" dirty="0" smtClean="0"/>
              <a:t>: </a:t>
            </a:r>
            <a:r>
              <a:rPr lang="en-US" dirty="0"/>
              <a:t>RNA-seq, library strategies, RNA splicing, genes and transcripts, transcription strand, gene/transcript abundance estimation, FPKM and TPM, differential expression (DE) analysis, normalization, batch </a:t>
            </a:r>
            <a:r>
              <a:rPr lang="en-US" dirty="0" smtClean="0"/>
              <a:t>effects</a:t>
            </a:r>
            <a:endParaRPr lang="en-US" dirty="0"/>
          </a:p>
          <a:p>
            <a:endParaRPr lang="en-US" dirty="0" smtClean="0"/>
          </a:p>
          <a:p>
            <a:r>
              <a:rPr lang="en-US" dirty="0"/>
              <a:t>Perform alignment of RNA-seq data and a basic QC analysis of the resulting alignments</a:t>
            </a:r>
          </a:p>
          <a:p>
            <a:r>
              <a:rPr lang="en-US" dirty="0"/>
              <a:t>Obtain gene and transcript abundance estimates</a:t>
            </a:r>
          </a:p>
          <a:p>
            <a:r>
              <a:rPr lang="en-US" dirty="0"/>
              <a:t>Perform a reference-free alignment and abundance estimation and contrast the results with the reference based approach</a:t>
            </a:r>
          </a:p>
          <a:p>
            <a:r>
              <a:rPr lang="en-US" dirty="0"/>
              <a:t>Basic differential expression analysis</a:t>
            </a:r>
          </a:p>
          <a:p>
            <a:r>
              <a:rPr lang="en-US" dirty="0"/>
              <a:t>Perform an expression outlier analysis</a:t>
            </a:r>
          </a:p>
          <a:p>
            <a:r>
              <a:rPr lang="en-US" dirty="0"/>
              <a:t>Run an RNA fusion detection tool and parse the results for interesting candidates</a:t>
            </a:r>
          </a:p>
          <a:p>
            <a:r>
              <a:rPr lang="en-US" dirty="0"/>
              <a:t>Assess expression of specific gene markers of relevance (e.g. HER2, ER, PR)</a:t>
            </a:r>
          </a:p>
          <a:p>
            <a:r>
              <a:rPr lang="en-US" dirty="0"/>
              <a:t>Assess the expression of specific variants identified in previous sections.</a:t>
            </a:r>
          </a:p>
          <a:p>
            <a:r>
              <a:rPr lang="en-US" dirty="0"/>
              <a:t>Identify an example of allele specific expression</a:t>
            </a:r>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152400" y="83995"/>
            <a:ext cx="3051175" cy="705972"/>
          </a:xfrm>
        </p:spPr>
        <p:txBody>
          <a:bodyPr/>
          <a:lstStyle/>
          <a:p>
            <a:pPr eaLnBrk="1" hangingPunct="1"/>
            <a:r>
              <a:rPr lang="en-US" altLang="ko-KR" dirty="0">
                <a:latin typeface="Calibri" charset="0"/>
                <a:ea typeface="ＭＳ Ｐゴシック" charset="0"/>
                <a:cs typeface="ＭＳ Ｐゴシック" charset="0"/>
              </a:rPr>
              <a:t>Gene expression</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96" y="116632"/>
            <a:ext cx="4890740" cy="6115475"/>
          </a:xfrm>
          <a:prstGeom prst="rect">
            <a:avLst/>
          </a:prstGeom>
        </p:spPr>
      </p:pic>
    </p:spTree>
    <p:extLst>
      <p:ext uri="{BB962C8B-B14F-4D97-AF65-F5344CB8AC3E}">
        <p14:creationId xmlns:p14="http://schemas.microsoft.com/office/powerpoint/2010/main" val="41469324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152400" y="44450"/>
            <a:ext cx="8839200" cy="728133"/>
          </a:xfrm>
        </p:spPr>
        <p:txBody>
          <a:bodyPr/>
          <a:lstStyle/>
          <a:p>
            <a:pPr eaLnBrk="1" hangingPunct="1"/>
            <a:r>
              <a:rPr lang="en-US" altLang="ko-KR" dirty="0">
                <a:latin typeface="Calibri" charset="0"/>
                <a:ea typeface="ＭＳ Ｐゴシック" charset="0"/>
                <a:cs typeface="ＭＳ Ｐゴシック" charset="0"/>
              </a:rPr>
              <a:t>RNA sequencing</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124744"/>
            <a:ext cx="8300547" cy="4824536"/>
          </a:xfrm>
          <a:prstGeom prst="rect">
            <a:avLst/>
          </a:prstGeom>
        </p:spPr>
      </p:pic>
    </p:spTree>
    <p:extLst>
      <p:ext uri="{BB962C8B-B14F-4D97-AF65-F5344CB8AC3E}">
        <p14:creationId xmlns:p14="http://schemas.microsoft.com/office/powerpoint/2010/main" val="1832763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52400" y="-76200"/>
            <a:ext cx="8839200" cy="914400"/>
          </a:xfrm>
        </p:spPr>
        <p:txBody>
          <a:bodyPr/>
          <a:lstStyle/>
          <a:p>
            <a:pPr eaLnBrk="1" hangingPunct="1"/>
            <a:r>
              <a:rPr lang="en-US" altLang="ko-KR" dirty="0">
                <a:latin typeface="Calibri" charset="0"/>
                <a:ea typeface="ＭＳ Ｐゴシック" charset="0"/>
                <a:cs typeface="ＭＳ Ｐゴシック" charset="0"/>
              </a:rPr>
              <a:t>Challenges</a:t>
            </a:r>
          </a:p>
        </p:txBody>
      </p:sp>
      <p:sp>
        <p:nvSpPr>
          <p:cNvPr id="23554" name="Content Placeholder 6"/>
          <p:cNvSpPr>
            <a:spLocks noGrp="1"/>
          </p:cNvSpPr>
          <p:nvPr>
            <p:ph idx="1"/>
          </p:nvPr>
        </p:nvSpPr>
        <p:spPr>
          <a:xfrm>
            <a:off x="152400" y="838200"/>
            <a:ext cx="8839200" cy="4708525"/>
          </a:xfrm>
        </p:spPr>
        <p:txBody>
          <a:bodyPr>
            <a:normAutofit fontScale="92500"/>
          </a:bodyPr>
          <a:lstStyle/>
          <a:p>
            <a:pPr>
              <a:lnSpc>
                <a:spcPct val="90000"/>
              </a:lnSpc>
            </a:pPr>
            <a:r>
              <a:rPr lang="en-US" sz="2600">
                <a:latin typeface="Calibri" charset="0"/>
                <a:ea typeface="ＭＳ Ｐゴシック" charset="0"/>
              </a:rPr>
              <a:t>Sample</a:t>
            </a:r>
          </a:p>
          <a:p>
            <a:pPr lvl="1">
              <a:lnSpc>
                <a:spcPct val="90000"/>
              </a:lnSpc>
            </a:pPr>
            <a:r>
              <a:rPr lang="en-US" sz="2200">
                <a:latin typeface="Calibri" charset="0"/>
                <a:ea typeface="ＭＳ Ｐゴシック" charset="0"/>
              </a:rPr>
              <a:t>Purity?, quantity?, quality?</a:t>
            </a:r>
          </a:p>
          <a:p>
            <a:pPr>
              <a:lnSpc>
                <a:spcPct val="90000"/>
              </a:lnSpc>
            </a:pPr>
            <a:r>
              <a:rPr lang="en-US" sz="2600">
                <a:latin typeface="Calibri" charset="0"/>
                <a:ea typeface="ＭＳ Ｐゴシック" charset="0"/>
              </a:rPr>
              <a:t>RNAs consist of small exons that may be separated by large introns</a:t>
            </a:r>
          </a:p>
          <a:p>
            <a:pPr lvl="1">
              <a:lnSpc>
                <a:spcPct val="90000"/>
              </a:lnSpc>
            </a:pPr>
            <a:r>
              <a:rPr lang="en-US" sz="2200">
                <a:latin typeface="Calibri" charset="0"/>
                <a:ea typeface="ＭＳ Ｐゴシック" charset="0"/>
              </a:rPr>
              <a:t>Mapping reads to genome is challenging</a:t>
            </a:r>
          </a:p>
          <a:p>
            <a:pPr>
              <a:lnSpc>
                <a:spcPct val="90000"/>
              </a:lnSpc>
            </a:pPr>
            <a:r>
              <a:rPr lang="en-US" sz="2600">
                <a:latin typeface="Calibri" charset="0"/>
                <a:ea typeface="ＭＳ Ｐゴシック" charset="0"/>
              </a:rPr>
              <a:t>The relative abundance of RNAs vary wildly</a:t>
            </a:r>
          </a:p>
          <a:p>
            <a:pPr lvl="1">
              <a:lnSpc>
                <a:spcPct val="90000"/>
              </a:lnSpc>
            </a:pPr>
            <a:r>
              <a:rPr lang="en-US" sz="2200">
                <a:latin typeface="Calibri" charset="0"/>
                <a:ea typeface="ＭＳ Ｐゴシック" charset="0"/>
              </a:rPr>
              <a:t>10</a:t>
            </a:r>
            <a:r>
              <a:rPr lang="en-US" sz="2200" baseline="30000">
                <a:latin typeface="Calibri" charset="0"/>
                <a:ea typeface="ＭＳ Ｐゴシック" charset="0"/>
              </a:rPr>
              <a:t>5</a:t>
            </a:r>
            <a:r>
              <a:rPr lang="en-US" sz="2200">
                <a:latin typeface="Calibri" charset="0"/>
                <a:ea typeface="ＭＳ Ｐゴシック" charset="0"/>
              </a:rPr>
              <a:t> – 10</a:t>
            </a:r>
            <a:r>
              <a:rPr lang="en-US" sz="2200" baseline="30000">
                <a:latin typeface="Calibri" charset="0"/>
                <a:ea typeface="ＭＳ Ｐゴシック" charset="0"/>
              </a:rPr>
              <a:t>7</a:t>
            </a:r>
            <a:r>
              <a:rPr lang="en-US" sz="2200">
                <a:latin typeface="Calibri" charset="0"/>
                <a:ea typeface="ＭＳ Ｐゴシック" charset="0"/>
              </a:rPr>
              <a:t> orders of magnitude</a:t>
            </a:r>
          </a:p>
          <a:p>
            <a:pPr lvl="1">
              <a:lnSpc>
                <a:spcPct val="90000"/>
              </a:lnSpc>
            </a:pPr>
            <a:r>
              <a:rPr lang="en-US" sz="220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a:latin typeface="Calibri" charset="0"/>
                <a:ea typeface="ＭＳ Ｐゴシック" charset="0"/>
              </a:rPr>
              <a:t>Ribosomal and mitochondrial genes</a:t>
            </a:r>
          </a:p>
          <a:p>
            <a:pPr>
              <a:lnSpc>
                <a:spcPct val="90000"/>
              </a:lnSpc>
            </a:pPr>
            <a:r>
              <a:rPr lang="en-US" sz="2600">
                <a:latin typeface="Calibri" charset="0"/>
                <a:ea typeface="ＭＳ Ｐゴシック" charset="0"/>
              </a:rPr>
              <a:t>RNAs come in a wide range of sizes</a:t>
            </a:r>
          </a:p>
          <a:p>
            <a:pPr lvl="1">
              <a:lnSpc>
                <a:spcPct val="90000"/>
              </a:lnSpc>
            </a:pPr>
            <a:r>
              <a:rPr lang="en-US" sz="2200">
                <a:latin typeface="Calibri" charset="0"/>
                <a:ea typeface="ＭＳ Ｐゴシック" charset="0"/>
              </a:rPr>
              <a:t>Small RNAs must be captured separately</a:t>
            </a:r>
          </a:p>
          <a:p>
            <a:pPr lvl="1">
              <a:lnSpc>
                <a:spcPct val="90000"/>
              </a:lnSpc>
            </a:pPr>
            <a:r>
              <a:rPr lang="en-US" sz="2200">
                <a:latin typeface="Calibri" charset="0"/>
                <a:ea typeface="ＭＳ Ｐゴシック" charset="0"/>
              </a:rPr>
              <a:t>PolyA selection of large RNAs may result in 3</a:t>
            </a:r>
            <a:r>
              <a:rPr lang="ja-JP" altLang="en-US" sz="2200">
                <a:latin typeface="Calibri" charset="0"/>
                <a:ea typeface="ＭＳ Ｐゴシック" charset="0"/>
              </a:rPr>
              <a:t>’</a:t>
            </a:r>
            <a:r>
              <a:rPr lang="en-US" altLang="ja-JP" sz="2200">
                <a:latin typeface="Calibri" charset="0"/>
                <a:ea typeface="ＭＳ Ｐゴシック" charset="0"/>
              </a:rPr>
              <a:t> end bias</a:t>
            </a:r>
          </a:p>
          <a:p>
            <a:pPr>
              <a:lnSpc>
                <a:spcPct val="90000"/>
              </a:lnSpc>
            </a:pPr>
            <a:r>
              <a:rPr lang="en-US" sz="2600">
                <a:latin typeface="Calibri" charset="0"/>
                <a:ea typeface="ＭＳ Ｐゴシック" charset="0"/>
              </a:rPr>
              <a:t>RNA is fragile compared to DNA (easily degraded)</a:t>
            </a:r>
          </a:p>
          <a:p>
            <a:pPr>
              <a:lnSpc>
                <a:spcPct val="90000"/>
              </a:lnSpc>
            </a:pPr>
            <a:endParaRPr lang="en-US" sz="2600">
              <a:latin typeface="Calibri" charset="0"/>
              <a:ea typeface="ＭＳ Ｐゴシック" charset="0"/>
            </a:endParaRPr>
          </a:p>
        </p:txBody>
      </p:sp>
    </p:spTree>
    <p:extLst>
      <p:ext uri="{BB962C8B-B14F-4D97-AF65-F5344CB8AC3E}">
        <p14:creationId xmlns:p14="http://schemas.microsoft.com/office/powerpoint/2010/main" val="42938456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52400" y="76200"/>
            <a:ext cx="8839200" cy="759883"/>
          </a:xfrm>
        </p:spPr>
        <p:txBody>
          <a:bodyPr/>
          <a:lstStyle/>
          <a:p>
            <a:r>
              <a:rPr lang="en-US" dirty="0">
                <a:latin typeface="Calibri" charset="0"/>
                <a:ea typeface="ＭＳ Ｐゴシック" charset="0"/>
              </a:rPr>
              <a:t>Agilent example / interpretation</a:t>
            </a:r>
          </a:p>
        </p:txBody>
      </p:sp>
      <p:sp>
        <p:nvSpPr>
          <p:cNvPr id="25602" name="Content Placeholder 2"/>
          <p:cNvSpPr>
            <a:spLocks noGrp="1"/>
          </p:cNvSpPr>
          <p:nvPr>
            <p:ph idx="1"/>
          </p:nvPr>
        </p:nvSpPr>
        <p:spPr>
          <a:xfrm>
            <a:off x="152400" y="1600200"/>
            <a:ext cx="8839200" cy="1676400"/>
          </a:xfrm>
        </p:spPr>
        <p:txBody>
          <a:bodyPr/>
          <a:lstStyle/>
          <a:p>
            <a:r>
              <a:rPr lang="en-US" altLang="ja-JP" sz="1800" dirty="0">
                <a:latin typeface="Calibri" charset="0"/>
                <a:ea typeface="ＭＳ Ｐゴシック" charset="0"/>
                <a:hlinkClick r:id="rId2"/>
              </a:rPr>
              <a:t>https://goo.gl/</a:t>
            </a:r>
            <a:r>
              <a:rPr lang="en-US" altLang="ja-JP" sz="1800" dirty="0" smtClean="0">
                <a:latin typeface="Calibri" charset="0"/>
                <a:ea typeface="ＭＳ Ｐゴシック" charset="0"/>
                <a:hlinkClick r:id="rId2"/>
              </a:rPr>
              <a:t>uC5a3C</a:t>
            </a:r>
            <a:r>
              <a:rPr lang="en-US" altLang="ja-JP" sz="1800" dirty="0" smtClean="0">
                <a:latin typeface="Calibri" charset="0"/>
                <a:ea typeface="ＭＳ Ｐゴシック" charset="0"/>
              </a:rPr>
              <a:t> </a:t>
            </a:r>
          </a:p>
          <a:p>
            <a:r>
              <a:rPr lang="ja-JP" altLang="en-US" sz="2400" dirty="0" smtClean="0">
                <a:latin typeface="Calibri" charset="0"/>
                <a:ea typeface="ＭＳ Ｐゴシック" charset="0"/>
              </a:rPr>
              <a:t>‘</a:t>
            </a:r>
            <a:r>
              <a:rPr lang="en-US" altLang="ja-JP" sz="2400" dirty="0" smtClean="0">
                <a:latin typeface="Calibri" charset="0"/>
                <a:ea typeface="ＭＳ Ｐゴシック" charset="0"/>
              </a:rPr>
              <a:t>RIN</a:t>
            </a:r>
            <a:r>
              <a:rPr lang="ja-JP" altLang="en-US" sz="2400" dirty="0" smtClean="0">
                <a:latin typeface="Calibri" charset="0"/>
                <a:ea typeface="ＭＳ Ｐゴシック" charset="0"/>
              </a:rPr>
              <a:t>’</a:t>
            </a:r>
            <a:r>
              <a:rPr lang="en-US" altLang="ja-JP" sz="2400" dirty="0" smtClean="0">
                <a:latin typeface="Calibri" charset="0"/>
                <a:ea typeface="ＭＳ Ｐゴシック" charset="0"/>
              </a:rPr>
              <a:t> = RNA integrity number</a:t>
            </a:r>
          </a:p>
          <a:p>
            <a:pPr lvl="1"/>
            <a:r>
              <a:rPr lang="en-US" sz="2000" dirty="0" smtClean="0">
                <a:latin typeface="Calibri" charset="0"/>
                <a:ea typeface="ＭＳ Ｐゴシック" charset="0"/>
              </a:rPr>
              <a:t>0 </a:t>
            </a:r>
            <a:r>
              <a:rPr lang="en-US" sz="2000" dirty="0">
                <a:latin typeface="Calibri" charset="0"/>
                <a:ea typeface="ＭＳ Ｐゴシック" charset="0"/>
              </a:rPr>
              <a:t>(bad)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581400"/>
            <a:ext cx="38862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950" y="3505200"/>
            <a:ext cx="398145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5"/>
          <p:cNvSpPr txBox="1">
            <a:spLocks noChangeArrowheads="1"/>
          </p:cNvSpPr>
          <p:nvPr/>
        </p:nvSpPr>
        <p:spPr bwMode="auto">
          <a:xfrm>
            <a:off x="1477963" y="5486400"/>
            <a:ext cx="1493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5973763" y="5486400"/>
            <a:ext cx="1408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1112213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44450"/>
            <a:ext cx="8839200" cy="770467"/>
          </a:xfrm>
        </p:spPr>
        <p:txBody>
          <a:bodyPr/>
          <a:lstStyle/>
          <a:p>
            <a:r>
              <a:rPr lang="en-US" dirty="0">
                <a:latin typeface="Calibri" charset="0"/>
                <a:ea typeface="ＭＳ Ｐゴシック" charset="0"/>
              </a:rPr>
              <a:t>There are many RNA-</a:t>
            </a:r>
            <a:r>
              <a:rPr lang="en-US" dirty="0" err="1">
                <a:latin typeface="Calibri" charset="0"/>
                <a:ea typeface="ＭＳ Ｐゴシック" charset="0"/>
              </a:rPr>
              <a:t>seq</a:t>
            </a:r>
            <a:r>
              <a:rPr lang="en-US"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a:bodyPr>
          <a:lstStyle/>
          <a:p>
            <a:pPr>
              <a:defRPr/>
            </a:pPr>
            <a:r>
              <a:rPr lang="en-US" dirty="0" smtClean="0"/>
              <a:t>Total RNA versus </a:t>
            </a:r>
            <a:r>
              <a:rPr lang="en-US" dirty="0" err="1" smtClean="0"/>
              <a:t>polyA</a:t>
            </a:r>
            <a:r>
              <a:rPr lang="en-US" dirty="0" smtClean="0"/>
              <a:t>+ RNA?</a:t>
            </a:r>
          </a:p>
          <a:p>
            <a:pPr>
              <a:defRPr/>
            </a:pPr>
            <a:r>
              <a:rPr lang="en-US" dirty="0" err="1" smtClean="0"/>
              <a:t>Ribo</a:t>
            </a:r>
            <a:r>
              <a:rPr lang="en-US" dirty="0" smtClean="0"/>
              <a:t>-reduction?</a:t>
            </a:r>
          </a:p>
          <a:p>
            <a:pPr>
              <a:defRPr/>
            </a:pPr>
            <a:r>
              <a:rPr lang="en-US" dirty="0" smtClean="0"/>
              <a:t>Size selection (before and/or after </a:t>
            </a:r>
            <a:r>
              <a:rPr lang="en-US" dirty="0" err="1" smtClean="0"/>
              <a:t>cDNA</a:t>
            </a:r>
            <a:r>
              <a:rPr lang="en-US" dirty="0" smtClean="0"/>
              <a:t> synthesis)</a:t>
            </a:r>
          </a:p>
          <a:p>
            <a:pPr lvl="1">
              <a:defRPr/>
            </a:pPr>
            <a:r>
              <a:rPr lang="en-US" dirty="0" smtClean="0"/>
              <a:t>Small RNAs (microRNAs) vs. large RNAs?</a:t>
            </a:r>
          </a:p>
          <a:p>
            <a:pPr lvl="1">
              <a:defRPr/>
            </a:pPr>
            <a:r>
              <a:rPr lang="en-US" dirty="0" smtClean="0"/>
              <a:t>A narrow fragment size distribution vs. a broad one?</a:t>
            </a:r>
          </a:p>
          <a:p>
            <a:pPr>
              <a:defRPr/>
            </a:pPr>
            <a:r>
              <a:rPr lang="en-US" dirty="0" smtClean="0"/>
              <a:t>Linear amplification?</a:t>
            </a:r>
            <a:endParaRPr lang="en-US" dirty="0"/>
          </a:p>
          <a:p>
            <a:pPr>
              <a:defRPr/>
            </a:pPr>
            <a:r>
              <a:rPr lang="en-US" dirty="0" smtClean="0"/>
              <a:t>Stranded vs. un-stranded libraries</a:t>
            </a:r>
          </a:p>
          <a:p>
            <a:pPr>
              <a:defRPr/>
            </a:pPr>
            <a:r>
              <a:rPr lang="en-US" dirty="0" smtClean="0"/>
              <a:t>Exome captured vs. un-captured</a:t>
            </a:r>
          </a:p>
          <a:p>
            <a:pPr>
              <a:defRPr/>
            </a:pPr>
            <a:r>
              <a:rPr lang="en-US" dirty="0" smtClean="0"/>
              <a:t>Library normalization?</a:t>
            </a:r>
          </a:p>
          <a:p>
            <a:pPr>
              <a:defRPr/>
            </a:pPr>
            <a:endParaRPr lang="en-US" dirty="0" smtClean="0"/>
          </a:p>
          <a:p>
            <a:pPr>
              <a:defRPr/>
            </a:pPr>
            <a:r>
              <a:rPr lang="en-US" dirty="0" smtClean="0"/>
              <a:t>These details can affect analysis strategy</a:t>
            </a:r>
          </a:p>
          <a:p>
            <a:pPr lvl="1">
              <a:defRPr/>
            </a:pPr>
            <a:r>
              <a:rPr lang="en-US" dirty="0" smtClean="0"/>
              <a:t>Especially comparisons between libraries</a:t>
            </a:r>
            <a:endParaRPr lang="en-US" dirty="0"/>
          </a:p>
        </p:txBody>
      </p:sp>
    </p:spTree>
    <p:extLst>
      <p:ext uri="{BB962C8B-B14F-4D97-AF65-F5344CB8AC3E}">
        <p14:creationId xmlns:p14="http://schemas.microsoft.com/office/powerpoint/2010/main" val="8994488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88640"/>
            <a:ext cx="7272808" cy="6133334"/>
          </a:xfrm>
          <a:prstGeom prst="rect">
            <a:avLst/>
          </a:prstGeom>
        </p:spPr>
      </p:pic>
      <p:sp>
        <p:nvSpPr>
          <p:cNvPr id="7" name="Title 1"/>
          <p:cNvSpPr>
            <a:spLocks noGrp="1"/>
          </p:cNvSpPr>
          <p:nvPr>
            <p:ph type="title"/>
          </p:nvPr>
        </p:nvSpPr>
        <p:spPr>
          <a:xfrm>
            <a:off x="35496" y="44450"/>
            <a:ext cx="3456384" cy="864270"/>
          </a:xfrm>
        </p:spPr>
        <p:txBody>
          <a:bodyPr>
            <a:normAutofit fontScale="90000"/>
          </a:bodyPr>
          <a:lstStyle/>
          <a:p>
            <a:r>
              <a:rPr lang="en-US" sz="2800" dirty="0" smtClean="0">
                <a:latin typeface="Calibri" charset="0"/>
                <a:ea typeface="ＭＳ Ｐゴシック" charset="0"/>
              </a:rPr>
              <a:t>Fragmentation and size selection</a:t>
            </a:r>
            <a:endParaRPr lang="en-US" sz="2800" dirty="0">
              <a:latin typeface="Calibri" charset="0"/>
              <a:ea typeface="ＭＳ Ｐゴシック" charset="0"/>
            </a:endParaRPr>
          </a:p>
        </p:txBody>
      </p:sp>
    </p:spTree>
    <p:extLst>
      <p:ext uri="{BB962C8B-B14F-4D97-AF65-F5344CB8AC3E}">
        <p14:creationId xmlns:p14="http://schemas.microsoft.com/office/powerpoint/2010/main" val="8185915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1340</TotalTime>
  <Words>3190</Words>
  <Application>Microsoft Macintosh PowerPoint</Application>
  <PresentationFormat>On-screen Show (4:3)</PresentationFormat>
  <Paragraphs>219</Paragraphs>
  <Slides>27</Slides>
  <Notes>11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MGI_PPT_template_4-3_v1b</vt:lpstr>
      <vt:lpstr>PMBIO Module 06   RNAseq. RNA-sequence analysis</vt:lpstr>
      <vt:lpstr>PowerPoint Presentation</vt:lpstr>
      <vt:lpstr>Learning objectives of module 06: RNAseq</vt:lpstr>
      <vt:lpstr>Gene expression</vt:lpstr>
      <vt:lpstr>RNA sequencing</vt:lpstr>
      <vt:lpstr>Challenges</vt:lpstr>
      <vt:lpstr>Agilent example / interpretation</vt:lpstr>
      <vt:lpstr>There are many RNA-seq library construction strategies</vt:lpstr>
      <vt:lpstr>Fragmentation and size selection</vt:lpstr>
      <vt:lpstr>RNA sequence selection/depletion</vt:lpstr>
      <vt:lpstr>Stranded vs. unstranded</vt:lpstr>
      <vt:lpstr>Replicates</vt:lpstr>
      <vt:lpstr>Common analysis goals of RNA-Seq  analysis (what can you ask of the data?)</vt:lpstr>
      <vt:lpstr>Three RNA-seq mapping strategies</vt:lpstr>
      <vt:lpstr>Which read aligner should I use?</vt:lpstr>
      <vt:lpstr>Visualization of RNA-seq alignments in IGV browser</vt:lpstr>
      <vt:lpstr>Expression estimation for known genes and transcripts</vt:lpstr>
      <vt:lpstr>What is FPKM (RPKM)</vt:lpstr>
      <vt:lpstr>How do FPKM and TPM differ?</vt:lpstr>
      <vt:lpstr>Ballgown for Visualization with R</vt:lpstr>
      <vt:lpstr>Learning objectives of module 4 </vt:lpstr>
      <vt:lpstr>What is a k-mer?</vt:lpstr>
      <vt:lpstr>Basic concept of alignment free approaches for transcript abundance</vt:lpstr>
      <vt:lpstr>Advantages/disadvantages of alignment free approaches</vt:lpstr>
      <vt:lpstr>Common alignment free tools</vt:lpstr>
      <vt:lpstr>Which is best?</vt:lpstr>
      <vt:lpstr>HISAT2/StringTie/Ballgown  RNA-seq Pipeline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125</cp:revision>
  <dcterms:created xsi:type="dcterms:W3CDTF">2015-05-07T20:45:54Z</dcterms:created>
  <dcterms:modified xsi:type="dcterms:W3CDTF">2018-11-01T14:08:16Z</dcterms:modified>
</cp:coreProperties>
</file>